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2"/>
  </p:notesMasterIdLst>
  <p:handoutMasterIdLst>
    <p:handoutMasterId r:id="rId23"/>
  </p:handoutMasterIdLst>
  <p:sldIdLst>
    <p:sldId id="256" r:id="rId3"/>
    <p:sldId id="268" r:id="rId4"/>
    <p:sldId id="262" r:id="rId5"/>
    <p:sldId id="263" r:id="rId6"/>
    <p:sldId id="342" r:id="rId7"/>
    <p:sldId id="341" r:id="rId8"/>
    <p:sldId id="266" r:id="rId9"/>
    <p:sldId id="343" r:id="rId10"/>
    <p:sldId id="270" r:id="rId11"/>
    <p:sldId id="333" r:id="rId12"/>
    <p:sldId id="330" r:id="rId13"/>
    <p:sldId id="340" r:id="rId14"/>
    <p:sldId id="325" r:id="rId15"/>
    <p:sldId id="346" r:id="rId16"/>
    <p:sldId id="345" r:id="rId17"/>
    <p:sldId id="331" r:id="rId18"/>
    <p:sldId id="312" r:id="rId19"/>
    <p:sldId id="337" r:id="rId20"/>
    <p:sldId id="283" r:id="rId21"/>
  </p:sldIdLst>
  <p:sldSz cx="9144000" cy="5143500" type="screen16x9"/>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0">
          <p15:clr>
            <a:srgbClr val="A4A3A4"/>
          </p15:clr>
        </p15:guide>
        <p15:guide id="2" orient="horz" pos="610">
          <p15:clr>
            <a:srgbClr val="A4A3A4"/>
          </p15:clr>
        </p15:guide>
        <p15:guide id="3" orient="horz" pos="1675">
          <p15:clr>
            <a:srgbClr val="A4A3A4"/>
          </p15:clr>
        </p15:guide>
        <p15:guide id="4" orient="horz" pos="480">
          <p15:clr>
            <a:srgbClr val="A4A3A4"/>
          </p15:clr>
        </p15:guide>
        <p15:guide id="5" pos="5472">
          <p15:clr>
            <a:srgbClr val="A4A3A4"/>
          </p15:clr>
        </p15:guide>
        <p15:guide id="6" pos="2880">
          <p15:clr>
            <a:srgbClr val="A4A3A4"/>
          </p15:clr>
        </p15:guide>
        <p15:guide id="7"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DC63F"/>
    <a:srgbClr val="506E94"/>
    <a:srgbClr val="FCAE13"/>
    <a:srgbClr val="FEBB15"/>
    <a:srgbClr val="E8AB15"/>
    <a:srgbClr val="3F5A82"/>
    <a:srgbClr val="244F26"/>
    <a:srgbClr val="FFF31E"/>
    <a:srgbClr val="15A1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8" d="100"/>
          <a:sy n="138" d="100"/>
        </p:scale>
        <p:origin x="756" y="114"/>
      </p:cViewPr>
      <p:guideLst>
        <p:guide orient="horz" pos="3060"/>
        <p:guide orient="horz" pos="610"/>
        <p:guide orient="horz" pos="1675"/>
        <p:guide orient="horz" pos="480"/>
        <p:guide pos="5472"/>
        <p:guide pos="2880"/>
        <p:guide pos="28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Ross%20Marshall\Desktop\EcoSynthetix\05.10.16%20ECO%20BI%20Scorecard%20info%20for%20investor%20deck.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oss%20Marshall\Desktop\EcoSynthetix\08.10.16%20ECO%20webcast%20data.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ss%20Marshall\Desktop\EcoSynthetix\08.10.16%20ECO%20webcast%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25400">
                <a:noFill/>
              </a:ln>
            </c:spPr>
            <c:extLst>
              <c:ext xmlns:c16="http://schemas.microsoft.com/office/drawing/2014/chart" uri="{C3380CC4-5D6E-409C-BE32-E72D297353CC}">
                <c16:uniqueId val="{00000001-3F0D-4DBE-A9CA-48EA705CF576}"/>
              </c:ext>
            </c:extLst>
          </c:dPt>
          <c:dPt>
            <c:idx val="1"/>
            <c:bubble3D val="0"/>
            <c:spPr>
              <a:solidFill>
                <a:schemeClr val="accent2"/>
              </a:solidFill>
              <a:ln w="19050">
                <a:noFill/>
              </a:ln>
            </c:spPr>
            <c:extLst>
              <c:ext xmlns:c16="http://schemas.microsoft.com/office/drawing/2014/chart" uri="{C3380CC4-5D6E-409C-BE32-E72D297353CC}">
                <c16:uniqueId val="{00000003-3F0D-4DBE-A9CA-48EA705CF576}"/>
              </c:ext>
            </c:extLst>
          </c:dPt>
          <c:dPt>
            <c:idx val="2"/>
            <c:bubble3D val="0"/>
            <c:spPr>
              <a:noFill/>
            </c:spPr>
            <c:extLst>
              <c:ext xmlns:c16="http://schemas.microsoft.com/office/drawing/2014/chart" uri="{C3380CC4-5D6E-409C-BE32-E72D297353CC}">
                <c16:uniqueId val="{00000004-CA20-4874-8293-18714A5D6B1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0.22</c:v>
                </c:pt>
                <c:pt idx="1">
                  <c:v>0.26</c:v>
                </c:pt>
                <c:pt idx="2">
                  <c:v>0.52</c:v>
                </c:pt>
                <c:pt idx="3">
                  <c:v>0</c:v>
                </c:pt>
              </c:numCache>
            </c:numRef>
          </c:val>
          <c:extLst>
            <c:ext xmlns:c16="http://schemas.microsoft.com/office/drawing/2014/chart" uri="{C3380CC4-5D6E-409C-BE32-E72D297353CC}">
              <c16:uniqueId val="{00000004-3F0D-4DBE-A9CA-48EA705CF57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2"/>
              </a:solidFill>
              <a:ln>
                <a:solidFill>
                  <a:srgbClr val="8DC63F"/>
                </a:solidFill>
              </a:ln>
            </c:spPr>
            <c:extLst>
              <c:ext xmlns:c16="http://schemas.microsoft.com/office/drawing/2014/chart" uri="{C3380CC4-5D6E-409C-BE32-E72D297353CC}">
                <c16:uniqueId val="{00000001-9B27-4BBF-8B53-E6C086014BDE}"/>
              </c:ext>
            </c:extLst>
          </c:dPt>
          <c:dPt>
            <c:idx val="1"/>
            <c:bubble3D val="0"/>
            <c:spPr>
              <a:noFill/>
              <a:ln>
                <a:noFill/>
              </a:ln>
            </c:spPr>
            <c:extLst>
              <c:ext xmlns:c16="http://schemas.microsoft.com/office/drawing/2014/chart" uri="{C3380CC4-5D6E-409C-BE32-E72D297353CC}">
                <c16:uniqueId val="{00000003-9B27-4BBF-8B53-E6C086014BD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0.01</c:v>
                </c:pt>
                <c:pt idx="1">
                  <c:v>0.95</c:v>
                </c:pt>
                <c:pt idx="2">
                  <c:v>0</c:v>
                </c:pt>
                <c:pt idx="3">
                  <c:v>0</c:v>
                </c:pt>
              </c:numCache>
            </c:numRef>
          </c:val>
          <c:extLst>
            <c:ext xmlns:c16="http://schemas.microsoft.com/office/drawing/2014/chart" uri="{C3380CC4-5D6E-409C-BE32-E72D297353CC}">
              <c16:uniqueId val="{00000004-9B27-4BBF-8B53-E6C086014BDE}"/>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2"/>
              </a:solidFill>
              <a:ln>
                <a:solidFill>
                  <a:srgbClr val="8DC63F"/>
                </a:solidFill>
              </a:ln>
            </c:spPr>
            <c:extLst>
              <c:ext xmlns:c16="http://schemas.microsoft.com/office/drawing/2014/chart" uri="{C3380CC4-5D6E-409C-BE32-E72D297353CC}">
                <c16:uniqueId val="{00000001-9B27-4BBF-8B53-E6C086014BDE}"/>
              </c:ext>
            </c:extLst>
          </c:dPt>
          <c:dPt>
            <c:idx val="1"/>
            <c:bubble3D val="0"/>
            <c:spPr>
              <a:noFill/>
              <a:ln>
                <a:noFill/>
              </a:ln>
            </c:spPr>
            <c:extLst>
              <c:ext xmlns:c16="http://schemas.microsoft.com/office/drawing/2014/chart" uri="{C3380CC4-5D6E-409C-BE32-E72D297353CC}">
                <c16:uniqueId val="{00000003-9B27-4BBF-8B53-E6C086014BD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0.01</c:v>
                </c:pt>
                <c:pt idx="1">
                  <c:v>0.95</c:v>
                </c:pt>
                <c:pt idx="2">
                  <c:v>0</c:v>
                </c:pt>
                <c:pt idx="3">
                  <c:v>0</c:v>
                </c:pt>
              </c:numCache>
            </c:numRef>
          </c:val>
          <c:extLst>
            <c:ext xmlns:c16="http://schemas.microsoft.com/office/drawing/2014/chart" uri="{C3380CC4-5D6E-409C-BE32-E72D297353CC}">
              <c16:uniqueId val="{00000004-9B27-4BBF-8B53-E6C086014BDE}"/>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Oil Prices $ (WTI)</c:v>
                </c:pt>
              </c:strCache>
            </c:strRef>
          </c:tx>
          <c:spPr>
            <a:ln w="28575" cap="rnd">
              <a:solidFill>
                <a:schemeClr val="bg1"/>
              </a:solidFill>
              <a:round/>
            </a:ln>
            <a:effectLst/>
          </c:spPr>
          <c:marker>
            <c:symbol val="none"/>
          </c:marker>
          <c:cat>
            <c:numRef>
              <c:f>Sheet1!$A$3:$A$81</c:f>
              <c:numCache>
                <c:formatCode>mmm\-yy</c:formatCode>
                <c:ptCount val="7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42369</c:v>
                </c:pt>
                <c:pt idx="72">
                  <c:v>42370</c:v>
                </c:pt>
                <c:pt idx="73">
                  <c:v>42401</c:v>
                </c:pt>
                <c:pt idx="74">
                  <c:v>42430</c:v>
                </c:pt>
                <c:pt idx="75">
                  <c:v>42490</c:v>
                </c:pt>
                <c:pt idx="76">
                  <c:v>42521</c:v>
                </c:pt>
                <c:pt idx="77">
                  <c:v>42551</c:v>
                </c:pt>
                <c:pt idx="78">
                  <c:v>42582</c:v>
                </c:pt>
              </c:numCache>
            </c:numRef>
          </c:cat>
          <c:val>
            <c:numRef>
              <c:f>Sheet1!$B$3:$B$81</c:f>
              <c:numCache>
                <c:formatCode>_("$"* #,##0.0_);_("$"* \(#,##0.0\);_("$"* "-"??_);_(@_)</c:formatCode>
                <c:ptCount val="79"/>
                <c:pt idx="0">
                  <c:v>72.89</c:v>
                </c:pt>
                <c:pt idx="1">
                  <c:v>79.66</c:v>
                </c:pt>
                <c:pt idx="2">
                  <c:v>83.76</c:v>
                </c:pt>
                <c:pt idx="3">
                  <c:v>86.15</c:v>
                </c:pt>
                <c:pt idx="4">
                  <c:v>73.97</c:v>
                </c:pt>
                <c:pt idx="5">
                  <c:v>75.63</c:v>
                </c:pt>
                <c:pt idx="6">
                  <c:v>78.95</c:v>
                </c:pt>
                <c:pt idx="7">
                  <c:v>71.92</c:v>
                </c:pt>
                <c:pt idx="8">
                  <c:v>79.97</c:v>
                </c:pt>
                <c:pt idx="9">
                  <c:v>81.430000000000007</c:v>
                </c:pt>
                <c:pt idx="10">
                  <c:v>84.11</c:v>
                </c:pt>
                <c:pt idx="11">
                  <c:v>89.84</c:v>
                </c:pt>
                <c:pt idx="12">
                  <c:v>92.14</c:v>
                </c:pt>
                <c:pt idx="13">
                  <c:v>96.97</c:v>
                </c:pt>
                <c:pt idx="14">
                  <c:v>106.72</c:v>
                </c:pt>
                <c:pt idx="15">
                  <c:v>113.52</c:v>
                </c:pt>
                <c:pt idx="16">
                  <c:v>102.7</c:v>
                </c:pt>
                <c:pt idx="17">
                  <c:v>95.42</c:v>
                </c:pt>
                <c:pt idx="18">
                  <c:v>95.7</c:v>
                </c:pt>
                <c:pt idx="19">
                  <c:v>88.81</c:v>
                </c:pt>
                <c:pt idx="20">
                  <c:v>79.2</c:v>
                </c:pt>
                <c:pt idx="21">
                  <c:v>93.19</c:v>
                </c:pt>
                <c:pt idx="22">
                  <c:v>100.36</c:v>
                </c:pt>
                <c:pt idx="23">
                  <c:v>98.83</c:v>
                </c:pt>
                <c:pt idx="24">
                  <c:v>100.24</c:v>
                </c:pt>
                <c:pt idx="25">
                  <c:v>102.25</c:v>
                </c:pt>
                <c:pt idx="26">
                  <c:v>106.19</c:v>
                </c:pt>
                <c:pt idx="27">
                  <c:v>103.33</c:v>
                </c:pt>
                <c:pt idx="28">
                  <c:v>94.7</c:v>
                </c:pt>
                <c:pt idx="29">
                  <c:v>82.41</c:v>
                </c:pt>
                <c:pt idx="30">
                  <c:v>87.93</c:v>
                </c:pt>
                <c:pt idx="31">
                  <c:v>94.13</c:v>
                </c:pt>
                <c:pt idx="32">
                  <c:v>94.51</c:v>
                </c:pt>
                <c:pt idx="33">
                  <c:v>89.49</c:v>
                </c:pt>
                <c:pt idx="34">
                  <c:v>86.53</c:v>
                </c:pt>
                <c:pt idx="35">
                  <c:v>88.25</c:v>
                </c:pt>
                <c:pt idx="36">
                  <c:v>94.83</c:v>
                </c:pt>
                <c:pt idx="37">
                  <c:v>95.32</c:v>
                </c:pt>
                <c:pt idx="38">
                  <c:v>93.05</c:v>
                </c:pt>
                <c:pt idx="39">
                  <c:v>92.07</c:v>
                </c:pt>
                <c:pt idx="40">
                  <c:v>94.8</c:v>
                </c:pt>
                <c:pt idx="41">
                  <c:v>95.8</c:v>
                </c:pt>
                <c:pt idx="42">
                  <c:v>104.61</c:v>
                </c:pt>
                <c:pt idx="43">
                  <c:v>106.57</c:v>
                </c:pt>
                <c:pt idx="44">
                  <c:v>106.29</c:v>
                </c:pt>
                <c:pt idx="45">
                  <c:v>100.52</c:v>
                </c:pt>
                <c:pt idx="46">
                  <c:v>93.86</c:v>
                </c:pt>
                <c:pt idx="47">
                  <c:v>97.63</c:v>
                </c:pt>
                <c:pt idx="48">
                  <c:v>94.62</c:v>
                </c:pt>
                <c:pt idx="49">
                  <c:v>100.83</c:v>
                </c:pt>
                <c:pt idx="50">
                  <c:v>100.8</c:v>
                </c:pt>
                <c:pt idx="51">
                  <c:v>102.07</c:v>
                </c:pt>
                <c:pt idx="52">
                  <c:v>102.18</c:v>
                </c:pt>
                <c:pt idx="53">
                  <c:v>105.79</c:v>
                </c:pt>
                <c:pt idx="54">
                  <c:v>103.59</c:v>
                </c:pt>
                <c:pt idx="55">
                  <c:v>96.54</c:v>
                </c:pt>
                <c:pt idx="56">
                  <c:v>93.21</c:v>
                </c:pt>
                <c:pt idx="57">
                  <c:v>84.4</c:v>
                </c:pt>
                <c:pt idx="58">
                  <c:v>78.5</c:v>
                </c:pt>
                <c:pt idx="59">
                  <c:v>69</c:v>
                </c:pt>
                <c:pt idx="60">
                  <c:v>52.69</c:v>
                </c:pt>
                <c:pt idx="61">
                  <c:v>49.57</c:v>
                </c:pt>
                <c:pt idx="62">
                  <c:v>49.59</c:v>
                </c:pt>
                <c:pt idx="63">
                  <c:v>50.09</c:v>
                </c:pt>
                <c:pt idx="64">
                  <c:v>59.15</c:v>
                </c:pt>
                <c:pt idx="65">
                  <c:v>60.2</c:v>
                </c:pt>
                <c:pt idx="66">
                  <c:v>56.963000000000001</c:v>
                </c:pt>
                <c:pt idx="67">
                  <c:v>47.12</c:v>
                </c:pt>
                <c:pt idx="68">
                  <c:v>45</c:v>
                </c:pt>
                <c:pt idx="69">
                  <c:v>44.83</c:v>
                </c:pt>
                <c:pt idx="70">
                  <c:v>40.799999999999997</c:v>
                </c:pt>
                <c:pt idx="71">
                  <c:v>33.64</c:v>
                </c:pt>
                <c:pt idx="72">
                  <c:v>26.5</c:v>
                </c:pt>
                <c:pt idx="73">
                  <c:v>28.72</c:v>
                </c:pt>
                <c:pt idx="74">
                  <c:v>34.65</c:v>
                </c:pt>
                <c:pt idx="75">
                  <c:v>42.7</c:v>
                </c:pt>
                <c:pt idx="76">
                  <c:v>49.1</c:v>
                </c:pt>
                <c:pt idx="77">
                  <c:v>48.6</c:v>
                </c:pt>
                <c:pt idx="78">
                  <c:v>42.7</c:v>
                </c:pt>
              </c:numCache>
            </c:numRef>
          </c:val>
          <c:smooth val="0"/>
          <c:extLst>
            <c:ext xmlns:c16="http://schemas.microsoft.com/office/drawing/2014/chart" uri="{C3380CC4-5D6E-409C-BE32-E72D297353CC}">
              <c16:uniqueId val="{00000000-B470-4F32-B1B2-0A8DD33B4DF0}"/>
            </c:ext>
          </c:extLst>
        </c:ser>
        <c:ser>
          <c:idx val="1"/>
          <c:order val="1"/>
          <c:tx>
            <c:strRef>
              <c:f>Sheet1!$C$2</c:f>
              <c:strCache>
                <c:ptCount val="1"/>
                <c:pt idx="0">
                  <c:v>SB latex $ /100 lbs</c:v>
                </c:pt>
              </c:strCache>
            </c:strRef>
          </c:tx>
          <c:spPr>
            <a:ln w="38100" cap="rnd">
              <a:solidFill>
                <a:srgbClr val="FEBB15"/>
              </a:solidFill>
              <a:round/>
            </a:ln>
            <a:effectLst/>
          </c:spPr>
          <c:marker>
            <c:symbol val="none"/>
          </c:marker>
          <c:cat>
            <c:numRef>
              <c:f>Sheet1!$A$3:$A$81</c:f>
              <c:numCache>
                <c:formatCode>mmm\-yy</c:formatCode>
                <c:ptCount val="7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42369</c:v>
                </c:pt>
                <c:pt idx="72">
                  <c:v>42370</c:v>
                </c:pt>
                <c:pt idx="73">
                  <c:v>42401</c:v>
                </c:pt>
                <c:pt idx="74">
                  <c:v>42430</c:v>
                </c:pt>
                <c:pt idx="75">
                  <c:v>42490</c:v>
                </c:pt>
                <c:pt idx="76">
                  <c:v>42521</c:v>
                </c:pt>
                <c:pt idx="77">
                  <c:v>42551</c:v>
                </c:pt>
                <c:pt idx="78">
                  <c:v>42582</c:v>
                </c:pt>
              </c:numCache>
            </c:numRef>
          </c:cat>
          <c:val>
            <c:numRef>
              <c:f>Sheet1!$C$3:$C$81</c:f>
              <c:numCache>
                <c:formatCode>_("$"* #,##0.00_);_("$"* \(#,##0.00\);_("$"* "-"??_);_(@_)</c:formatCode>
                <c:ptCount val="79"/>
                <c:pt idx="0">
                  <c:v>101.3611615245009</c:v>
                </c:pt>
                <c:pt idx="1">
                  <c:v>104.17422867513612</c:v>
                </c:pt>
                <c:pt idx="2">
                  <c:v>110.2540834845735</c:v>
                </c:pt>
                <c:pt idx="3">
                  <c:v>114.8820326678766</c:v>
                </c:pt>
                <c:pt idx="4">
                  <c:v>116.56079854809438</c:v>
                </c:pt>
                <c:pt idx="5">
                  <c:v>118.10344827586208</c:v>
                </c:pt>
                <c:pt idx="6">
                  <c:v>118.87477313974593</c:v>
                </c:pt>
                <c:pt idx="7">
                  <c:v>113.20326678765879</c:v>
                </c:pt>
                <c:pt idx="8">
                  <c:v>111.66061705989109</c:v>
                </c:pt>
                <c:pt idx="9">
                  <c:v>108.48457350272231</c:v>
                </c:pt>
                <c:pt idx="10">
                  <c:v>107.84936479128856</c:v>
                </c:pt>
                <c:pt idx="11">
                  <c:v>114.9274047186933</c:v>
                </c:pt>
                <c:pt idx="12">
                  <c:v>118.14882032667877</c:v>
                </c:pt>
                <c:pt idx="13">
                  <c:v>124.04718693284937</c:v>
                </c:pt>
                <c:pt idx="14">
                  <c:v>129.03811252268602</c:v>
                </c:pt>
                <c:pt idx="15">
                  <c:v>136.52450090744102</c:v>
                </c:pt>
                <c:pt idx="16">
                  <c:v>144.64609800362979</c:v>
                </c:pt>
                <c:pt idx="17">
                  <c:v>147.73139745916515</c:v>
                </c:pt>
                <c:pt idx="18">
                  <c:v>154.03811252268602</c:v>
                </c:pt>
                <c:pt idx="19">
                  <c:v>152.94918330308528</c:v>
                </c:pt>
                <c:pt idx="20">
                  <c:v>152.72232304900183</c:v>
                </c:pt>
                <c:pt idx="21">
                  <c:v>138.33938294010889</c:v>
                </c:pt>
                <c:pt idx="22">
                  <c:v>123.82032667876588</c:v>
                </c:pt>
                <c:pt idx="23">
                  <c:v>115.83484573502723</c:v>
                </c:pt>
                <c:pt idx="24">
                  <c:v>118.64791288566244</c:v>
                </c:pt>
                <c:pt idx="25">
                  <c:v>128.0399274047187</c:v>
                </c:pt>
                <c:pt idx="26">
                  <c:v>141.2431941923775</c:v>
                </c:pt>
                <c:pt idx="27">
                  <c:v>145.23593466424683</c:v>
                </c:pt>
                <c:pt idx="28">
                  <c:v>141.65154264972776</c:v>
                </c:pt>
                <c:pt idx="29">
                  <c:v>126.04355716878403</c:v>
                </c:pt>
                <c:pt idx="30">
                  <c:v>117.42286751361162</c:v>
                </c:pt>
                <c:pt idx="31">
                  <c:v>119.50998185117967</c:v>
                </c:pt>
                <c:pt idx="32">
                  <c:v>118.69328493647913</c:v>
                </c:pt>
                <c:pt idx="33">
                  <c:v>119.60072595281306</c:v>
                </c:pt>
                <c:pt idx="34">
                  <c:v>120.05444646098005</c:v>
                </c:pt>
                <c:pt idx="35">
                  <c:v>118.42105263157893</c:v>
                </c:pt>
                <c:pt idx="36">
                  <c:v>119.19237749546279</c:v>
                </c:pt>
                <c:pt idx="37">
                  <c:v>120.68965517241379</c:v>
                </c:pt>
                <c:pt idx="38">
                  <c:v>123.86569872958258</c:v>
                </c:pt>
                <c:pt idx="39">
                  <c:v>122.54990925589837</c:v>
                </c:pt>
                <c:pt idx="40">
                  <c:v>119.19237749546279</c:v>
                </c:pt>
                <c:pt idx="41">
                  <c:v>117.19600725952813</c:v>
                </c:pt>
                <c:pt idx="42">
                  <c:v>113.70235934664248</c:v>
                </c:pt>
                <c:pt idx="43">
                  <c:v>104.76406533575317</c:v>
                </c:pt>
                <c:pt idx="44">
                  <c:v>105.26315789473684</c:v>
                </c:pt>
                <c:pt idx="45">
                  <c:v>107.75862068965519</c:v>
                </c:pt>
                <c:pt idx="46">
                  <c:v>109.80036297640655</c:v>
                </c:pt>
                <c:pt idx="47">
                  <c:v>108.25771324863884</c:v>
                </c:pt>
                <c:pt idx="48">
                  <c:v>111.38838475499094</c:v>
                </c:pt>
                <c:pt idx="49">
                  <c:v>115.78947368421053</c:v>
                </c:pt>
                <c:pt idx="50">
                  <c:v>119.41923774954628</c:v>
                </c:pt>
                <c:pt idx="51">
                  <c:v>118.23956442831216</c:v>
                </c:pt>
                <c:pt idx="52">
                  <c:v>117.01451905626135</c:v>
                </c:pt>
                <c:pt idx="53">
                  <c:v>114.9274047186933</c:v>
                </c:pt>
                <c:pt idx="54">
                  <c:v>113.29401088929221</c:v>
                </c:pt>
                <c:pt idx="55">
                  <c:v>116.06170598911069</c:v>
                </c:pt>
                <c:pt idx="56">
                  <c:v>112.65880217785845</c:v>
                </c:pt>
                <c:pt idx="57">
                  <c:v>110.5263157894737</c:v>
                </c:pt>
                <c:pt idx="58">
                  <c:v>105.58076225045372</c:v>
                </c:pt>
                <c:pt idx="59">
                  <c:v>104.4010889292196</c:v>
                </c:pt>
                <c:pt idx="60">
                  <c:v>93.874773139745912</c:v>
                </c:pt>
                <c:pt idx="61">
                  <c:v>83.303085299455532</c:v>
                </c:pt>
                <c:pt idx="62">
                  <c:v>82.123411978221412</c:v>
                </c:pt>
                <c:pt idx="63">
                  <c:v>82.395644283121598</c:v>
                </c:pt>
                <c:pt idx="64">
                  <c:v>86.025408348457361</c:v>
                </c:pt>
                <c:pt idx="65">
                  <c:v>90.880217785843925</c:v>
                </c:pt>
                <c:pt idx="66">
                  <c:v>91.651542649727773</c:v>
                </c:pt>
                <c:pt idx="67">
                  <c:v>93.058076225045369</c:v>
                </c:pt>
                <c:pt idx="68">
                  <c:v>91.243194192377501</c:v>
                </c:pt>
                <c:pt idx="69">
                  <c:v>84.437386569872956</c:v>
                </c:pt>
                <c:pt idx="70">
                  <c:v>83.439201451905632</c:v>
                </c:pt>
                <c:pt idx="71">
                  <c:v>82.531760435571684</c:v>
                </c:pt>
                <c:pt idx="72">
                  <c:v>79.627949183303087</c:v>
                </c:pt>
                <c:pt idx="73">
                  <c:v>80.429219600725943</c:v>
                </c:pt>
                <c:pt idx="74">
                  <c:v>81.379650635208705</c:v>
                </c:pt>
                <c:pt idx="75">
                  <c:v>81.39745916515426</c:v>
                </c:pt>
                <c:pt idx="76">
                  <c:v>84.528130671506347</c:v>
                </c:pt>
                <c:pt idx="77">
                  <c:v>85.707803992740466</c:v>
                </c:pt>
                <c:pt idx="78">
                  <c:v>86.887477313974586</c:v>
                </c:pt>
              </c:numCache>
            </c:numRef>
          </c:val>
          <c:smooth val="0"/>
          <c:extLst>
            <c:ext xmlns:c16="http://schemas.microsoft.com/office/drawing/2014/chart" uri="{C3380CC4-5D6E-409C-BE32-E72D297353CC}">
              <c16:uniqueId val="{00000001-B470-4F32-B1B2-0A8DD33B4DF0}"/>
            </c:ext>
          </c:extLst>
        </c:ser>
        <c:dLbls>
          <c:showLegendKey val="0"/>
          <c:showVal val="0"/>
          <c:showCatName val="0"/>
          <c:showSerName val="0"/>
          <c:showPercent val="0"/>
          <c:showBubbleSize val="0"/>
        </c:dLbls>
        <c:smooth val="0"/>
        <c:axId val="419320784"/>
        <c:axId val="419321112"/>
      </c:lineChart>
      <c:dateAx>
        <c:axId val="4193207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1" i="0" u="none" strike="noStrike" kern="1200" baseline="0">
                <a:solidFill>
                  <a:schemeClr val="bg1">
                    <a:lumMod val="95000"/>
                  </a:schemeClr>
                </a:solidFill>
                <a:latin typeface="+mn-lt"/>
                <a:ea typeface="+mn-ea"/>
                <a:cs typeface="+mn-cs"/>
              </a:defRPr>
            </a:pPr>
            <a:endParaRPr lang="en-US"/>
          </a:p>
        </c:txPr>
        <c:crossAx val="419321112"/>
        <c:crosses val="autoZero"/>
        <c:auto val="1"/>
        <c:lblOffset val="100"/>
        <c:baseTimeUnit val="days"/>
        <c:majorUnit val="6"/>
        <c:majorTimeUnit val="months"/>
      </c:dateAx>
      <c:valAx>
        <c:axId val="419321112"/>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lumMod val="95000"/>
                  </a:schemeClr>
                </a:solidFill>
                <a:latin typeface="+mn-lt"/>
                <a:ea typeface="+mn-ea"/>
                <a:cs typeface="+mn-cs"/>
              </a:defRPr>
            </a:pPr>
            <a:endParaRPr lang="en-US"/>
          </a:p>
        </c:txPr>
        <c:crossAx val="41932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50000"/>
                <a:lumOff val="50000"/>
              </a:schemeClr>
            </a:solidFill>
            <a:ln>
              <a:noFill/>
            </a:ln>
            <a:effectLst/>
          </c:spPr>
          <c:invertIfNegative val="0"/>
          <c:cat>
            <c:strRef>
              <c:f>Sheet1!$B$45:$B$53</c:f>
              <c:strCache>
                <c:ptCount val="9"/>
                <c:pt idx="0">
                  <c:v>Q2 2014</c:v>
                </c:pt>
                <c:pt idx="1">
                  <c:v>Q3 2014</c:v>
                </c:pt>
                <c:pt idx="2">
                  <c:v>Q4 2014</c:v>
                </c:pt>
                <c:pt idx="3">
                  <c:v>Q1 2015</c:v>
                </c:pt>
                <c:pt idx="4">
                  <c:v>Q2 2015</c:v>
                </c:pt>
                <c:pt idx="5">
                  <c:v>Q3 2015</c:v>
                </c:pt>
                <c:pt idx="6">
                  <c:v>Q4 2015</c:v>
                </c:pt>
                <c:pt idx="7">
                  <c:v>Q1 2016</c:v>
                </c:pt>
                <c:pt idx="8">
                  <c:v>Q2 2016</c:v>
                </c:pt>
              </c:strCache>
            </c:strRef>
          </c:cat>
          <c:val>
            <c:numRef>
              <c:f>Sheet1!$C$45:$C$53</c:f>
              <c:numCache>
                <c:formatCode>0.0</c:formatCode>
                <c:ptCount val="9"/>
                <c:pt idx="0">
                  <c:v>3.1</c:v>
                </c:pt>
                <c:pt idx="1">
                  <c:v>2.9</c:v>
                </c:pt>
                <c:pt idx="2">
                  <c:v>2.1</c:v>
                </c:pt>
                <c:pt idx="3">
                  <c:v>2</c:v>
                </c:pt>
                <c:pt idx="4">
                  <c:v>2</c:v>
                </c:pt>
                <c:pt idx="5">
                  <c:v>1.4</c:v>
                </c:pt>
                <c:pt idx="6">
                  <c:v>1.5</c:v>
                </c:pt>
                <c:pt idx="7">
                  <c:v>1.6</c:v>
                </c:pt>
                <c:pt idx="8">
                  <c:v>1.6</c:v>
                </c:pt>
              </c:numCache>
            </c:numRef>
          </c:val>
          <c:extLst>
            <c:ext xmlns:c16="http://schemas.microsoft.com/office/drawing/2014/chart" uri="{C3380CC4-5D6E-409C-BE32-E72D297353CC}">
              <c16:uniqueId val="{00000000-B572-4F15-9C95-1DF69BDB791E}"/>
            </c:ext>
          </c:extLst>
        </c:ser>
        <c:dLbls>
          <c:showLegendKey val="0"/>
          <c:showVal val="0"/>
          <c:showCatName val="0"/>
          <c:showSerName val="0"/>
          <c:showPercent val="0"/>
          <c:showBubbleSize val="0"/>
        </c:dLbls>
        <c:gapWidth val="173"/>
        <c:overlap val="-27"/>
        <c:axId val="394204512"/>
        <c:axId val="394204184"/>
      </c:barChart>
      <c:catAx>
        <c:axId val="3942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4204184"/>
        <c:crosses val="autoZero"/>
        <c:auto val="1"/>
        <c:lblAlgn val="ctr"/>
        <c:lblOffset val="100"/>
        <c:noMultiLvlLbl val="0"/>
      </c:catAx>
      <c:valAx>
        <c:axId val="3942041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942045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cat>
            <c:strRef>
              <c:f>Sheet1!$B$56:$B$64</c:f>
              <c:strCache>
                <c:ptCount val="9"/>
                <c:pt idx="0">
                  <c:v>Q2 2014</c:v>
                </c:pt>
                <c:pt idx="1">
                  <c:v>Q3 2014</c:v>
                </c:pt>
                <c:pt idx="2">
                  <c:v>Q4 2014</c:v>
                </c:pt>
                <c:pt idx="3">
                  <c:v>Q1 2015</c:v>
                </c:pt>
                <c:pt idx="4">
                  <c:v>Q2 2015</c:v>
                </c:pt>
                <c:pt idx="5">
                  <c:v>Q3 2015</c:v>
                </c:pt>
                <c:pt idx="6">
                  <c:v>Q4 2015</c:v>
                </c:pt>
                <c:pt idx="7">
                  <c:v>Q1 2016</c:v>
                </c:pt>
                <c:pt idx="8">
                  <c:v>Q2 2016</c:v>
                </c:pt>
              </c:strCache>
            </c:strRef>
          </c:cat>
          <c:val>
            <c:numRef>
              <c:f>Sheet1!$C$56:$C$64</c:f>
              <c:numCache>
                <c:formatCode>0.0</c:formatCode>
                <c:ptCount val="9"/>
                <c:pt idx="0">
                  <c:v>1.2</c:v>
                </c:pt>
                <c:pt idx="1">
                  <c:v>1.2</c:v>
                </c:pt>
                <c:pt idx="2">
                  <c:v>1.3</c:v>
                </c:pt>
                <c:pt idx="3">
                  <c:v>1.1000000000000001</c:v>
                </c:pt>
                <c:pt idx="4">
                  <c:v>1</c:v>
                </c:pt>
                <c:pt idx="5">
                  <c:v>0.9</c:v>
                </c:pt>
                <c:pt idx="6">
                  <c:v>0.9</c:v>
                </c:pt>
                <c:pt idx="7">
                  <c:v>1.1000000000000001</c:v>
                </c:pt>
                <c:pt idx="8">
                  <c:v>1.1000000000000001</c:v>
                </c:pt>
              </c:numCache>
            </c:numRef>
          </c:val>
          <c:extLst>
            <c:ext xmlns:c16="http://schemas.microsoft.com/office/drawing/2014/chart" uri="{C3380CC4-5D6E-409C-BE32-E72D297353CC}">
              <c16:uniqueId val="{00000000-4EC6-412F-B0CC-F03AB5C5EE4F}"/>
            </c:ext>
          </c:extLst>
        </c:ser>
        <c:dLbls>
          <c:showLegendKey val="0"/>
          <c:showVal val="0"/>
          <c:showCatName val="0"/>
          <c:showSerName val="0"/>
          <c:showPercent val="0"/>
          <c:showBubbleSize val="0"/>
        </c:dLbls>
        <c:gapWidth val="151"/>
        <c:overlap val="-27"/>
        <c:axId val="394204512"/>
        <c:axId val="394204184"/>
      </c:barChart>
      <c:catAx>
        <c:axId val="3942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4204184"/>
        <c:crosses val="autoZero"/>
        <c:auto val="1"/>
        <c:lblAlgn val="ctr"/>
        <c:lblOffset val="100"/>
        <c:noMultiLvlLbl val="0"/>
      </c:catAx>
      <c:valAx>
        <c:axId val="3942041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942045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C4986BB5-0DBD-FD4B-AB56-C2F91758C9BD}" type="datetimeFigureOut">
              <a:rPr lang="en-US" smtClean="0"/>
              <a:t>8/10/2016</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B8198BF9-CA1D-F242-BE11-689C6507F356}" type="slidenum">
              <a:rPr lang="en-US" smtClean="0"/>
              <a:t>‹#›</a:t>
            </a:fld>
            <a:endParaRPr lang="en-US"/>
          </a:p>
        </p:txBody>
      </p:sp>
    </p:spTree>
    <p:extLst>
      <p:ext uri="{BB962C8B-B14F-4D97-AF65-F5344CB8AC3E}">
        <p14:creationId xmlns:p14="http://schemas.microsoft.com/office/powerpoint/2010/main" val="3745035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EBB55F46-6134-4B4C-A0C1-43B76800209C}" type="datetimeFigureOut">
              <a:rPr lang="en-US" smtClean="0"/>
              <a:t>8/10/2016</a:t>
            </a:fld>
            <a:endParaRPr lang="en-US"/>
          </a:p>
        </p:txBody>
      </p:sp>
      <p:sp>
        <p:nvSpPr>
          <p:cNvPr id="4" name="Slide Image Placeholder 3"/>
          <p:cNvSpPr>
            <a:spLocks noGrp="1" noRot="1" noChangeAspect="1"/>
          </p:cNvSpPr>
          <p:nvPr>
            <p:ph type="sldImg" idx="2"/>
          </p:nvPr>
        </p:nvSpPr>
        <p:spPr>
          <a:xfrm>
            <a:off x="401638" y="695325"/>
            <a:ext cx="6181725"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1F366D05-BDE6-8340-8164-527FA3B08A39}" type="slidenum">
              <a:rPr lang="en-US" smtClean="0"/>
              <a:t>‹#›</a:t>
            </a:fld>
            <a:endParaRPr lang="en-US"/>
          </a:p>
        </p:txBody>
      </p:sp>
    </p:spTree>
    <p:extLst>
      <p:ext uri="{BB962C8B-B14F-4D97-AF65-F5344CB8AC3E}">
        <p14:creationId xmlns:p14="http://schemas.microsoft.com/office/powerpoint/2010/main" val="381998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ＭＳ Ｐゴシック"/>
              <a:cs typeface="ＭＳ Ｐゴシック"/>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A72CAD-4961-48FC-8C93-216CC2279245}" type="slidenum">
              <a:rPr lang="en-US">
                <a:latin typeface="Arial" charset="0"/>
                <a:ea typeface="ＭＳ Ｐゴシック"/>
                <a:cs typeface="ＭＳ Ｐゴシック"/>
              </a:rPr>
              <a:pPr fontAlgn="base">
                <a:spcBef>
                  <a:spcPct val="0"/>
                </a:spcBef>
                <a:spcAft>
                  <a:spcPct val="0"/>
                </a:spcAft>
              </a:pPr>
              <a:t>18</a:t>
            </a:fld>
            <a:endParaRPr lang="en-US">
              <a:latin typeface="Arial" charset="0"/>
              <a:ea typeface="ＭＳ Ｐゴシック"/>
              <a:cs typeface="ＭＳ Ｐゴシック"/>
            </a:endParaRPr>
          </a:p>
        </p:txBody>
      </p:sp>
    </p:spTree>
    <p:extLst>
      <p:ext uri="{BB962C8B-B14F-4D97-AF65-F5344CB8AC3E}">
        <p14:creationId xmlns:p14="http://schemas.microsoft.com/office/powerpoint/2010/main" val="208280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509508-03C8-3B46-9A3B-F5065D6D01F4}"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48840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F0312-EE25-E24F-8E89-9B58C369D16D}"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114729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4FE91-9D11-464D-8AA3-D39CACAC8778}"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277268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509508-03C8-3B46-9A3B-F5065D6D01F4}"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104877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E8F91-E06C-F84E-9692-A037C3514C3C}"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123442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9311A-4E40-D64D-854F-029CA3EF1CD7}"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685730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94F1AE-4F7D-4E42-8826-7590C5385837}" type="datetime1">
              <a:rPr lang="en-CA" smtClean="0"/>
              <a:t>2016-08-10</a:t>
            </a:fld>
            <a:endParaRPr lang="en-US"/>
          </a:p>
        </p:txBody>
      </p:sp>
      <p:sp>
        <p:nvSpPr>
          <p:cNvPr id="6" name="Footer Placeholder 5"/>
          <p:cNvSpPr>
            <a:spLocks noGrp="1"/>
          </p:cNvSpPr>
          <p:nvPr>
            <p:ph type="ftr" sz="quarter" idx="11"/>
          </p:nvPr>
        </p:nvSpPr>
        <p:spPr/>
        <p:txBody>
          <a:bodyPr/>
          <a:lstStyle/>
          <a:p>
            <a:r>
              <a:rPr lang="en-US"/>
              <a:t>ECOSYNTHETIX INC.</a:t>
            </a:r>
          </a:p>
        </p:txBody>
      </p:sp>
      <p:sp>
        <p:nvSpPr>
          <p:cNvPr id="7" name="Slide Number Placeholder 6"/>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1598957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B1EF2F-A46B-2D45-915D-C2CB6D8BF8D4}" type="datetime1">
              <a:rPr lang="en-CA" smtClean="0"/>
              <a:t>2016-08-10</a:t>
            </a:fld>
            <a:endParaRPr lang="en-US"/>
          </a:p>
        </p:txBody>
      </p:sp>
      <p:sp>
        <p:nvSpPr>
          <p:cNvPr id="8" name="Footer Placeholder 7"/>
          <p:cNvSpPr>
            <a:spLocks noGrp="1"/>
          </p:cNvSpPr>
          <p:nvPr>
            <p:ph type="ftr" sz="quarter" idx="11"/>
          </p:nvPr>
        </p:nvSpPr>
        <p:spPr/>
        <p:txBody>
          <a:bodyPr/>
          <a:lstStyle/>
          <a:p>
            <a:r>
              <a:rPr lang="en-US"/>
              <a:t>ECOSYNTHETIX INC.</a:t>
            </a:r>
          </a:p>
        </p:txBody>
      </p:sp>
      <p:sp>
        <p:nvSpPr>
          <p:cNvPr id="9" name="Slide Number Placeholder 8"/>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278294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C4160-54C8-C641-B6C2-8C6A6ADCBAC5}" type="datetime1">
              <a:rPr lang="en-CA" smtClean="0"/>
              <a:t>2016-08-10</a:t>
            </a:fld>
            <a:endParaRPr lang="en-US"/>
          </a:p>
        </p:txBody>
      </p:sp>
      <p:sp>
        <p:nvSpPr>
          <p:cNvPr id="4" name="Footer Placeholder 3"/>
          <p:cNvSpPr>
            <a:spLocks noGrp="1"/>
          </p:cNvSpPr>
          <p:nvPr>
            <p:ph type="ftr" sz="quarter" idx="11"/>
          </p:nvPr>
        </p:nvSpPr>
        <p:spPr/>
        <p:txBody>
          <a:bodyPr/>
          <a:lstStyle/>
          <a:p>
            <a:r>
              <a:rPr lang="en-US"/>
              <a:t>ECOSYNTHETIX INC.</a:t>
            </a:r>
          </a:p>
        </p:txBody>
      </p:sp>
      <p:sp>
        <p:nvSpPr>
          <p:cNvPr id="5" name="Slide Number Placeholder 4"/>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48118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C8F07-91C4-CA42-96BF-C5B4519E0C30}" type="datetime1">
              <a:rPr lang="en-CA" smtClean="0"/>
              <a:t>2016-08-10</a:t>
            </a:fld>
            <a:endParaRPr lang="en-US"/>
          </a:p>
        </p:txBody>
      </p:sp>
      <p:sp>
        <p:nvSpPr>
          <p:cNvPr id="3" name="Footer Placeholder 2"/>
          <p:cNvSpPr>
            <a:spLocks noGrp="1"/>
          </p:cNvSpPr>
          <p:nvPr>
            <p:ph type="ftr" sz="quarter" idx="11"/>
          </p:nvPr>
        </p:nvSpPr>
        <p:spPr/>
        <p:txBody>
          <a:bodyPr/>
          <a:lstStyle/>
          <a:p>
            <a:r>
              <a:rPr lang="en-US"/>
              <a:t>ECOSYNTHETIX INC.</a:t>
            </a:r>
          </a:p>
        </p:txBody>
      </p:sp>
      <p:sp>
        <p:nvSpPr>
          <p:cNvPr id="4" name="Slide Number Placeholder 3"/>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35706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4D310-E1BA-1A49-9F1E-AEEEF7632CFF}" type="datetime1">
              <a:rPr lang="en-CA" smtClean="0"/>
              <a:t>2016-08-10</a:t>
            </a:fld>
            <a:endParaRPr lang="en-US"/>
          </a:p>
        </p:txBody>
      </p:sp>
      <p:sp>
        <p:nvSpPr>
          <p:cNvPr id="6" name="Footer Placeholder 5"/>
          <p:cNvSpPr>
            <a:spLocks noGrp="1"/>
          </p:cNvSpPr>
          <p:nvPr>
            <p:ph type="ftr" sz="quarter" idx="11"/>
          </p:nvPr>
        </p:nvSpPr>
        <p:spPr/>
        <p:txBody>
          <a:bodyPr/>
          <a:lstStyle/>
          <a:p>
            <a:r>
              <a:rPr lang="en-US"/>
              <a:t>ECOSYNTHETIX INC.</a:t>
            </a:r>
          </a:p>
        </p:txBody>
      </p:sp>
      <p:sp>
        <p:nvSpPr>
          <p:cNvPr id="7" name="Slide Number Placeholder 6"/>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219131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E8F91-E06C-F84E-9692-A037C3514C3C}"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255619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EEB6D-12A4-C548-814D-EE72D39F5FC4}" type="datetime1">
              <a:rPr lang="en-CA" smtClean="0"/>
              <a:t>2016-08-10</a:t>
            </a:fld>
            <a:endParaRPr lang="en-US"/>
          </a:p>
        </p:txBody>
      </p:sp>
      <p:sp>
        <p:nvSpPr>
          <p:cNvPr id="6" name="Footer Placeholder 5"/>
          <p:cNvSpPr>
            <a:spLocks noGrp="1"/>
          </p:cNvSpPr>
          <p:nvPr>
            <p:ph type="ftr" sz="quarter" idx="11"/>
          </p:nvPr>
        </p:nvSpPr>
        <p:spPr/>
        <p:txBody>
          <a:bodyPr/>
          <a:lstStyle/>
          <a:p>
            <a:r>
              <a:rPr lang="en-US"/>
              <a:t>ECOSYNTHETIX INC.</a:t>
            </a:r>
          </a:p>
        </p:txBody>
      </p:sp>
      <p:sp>
        <p:nvSpPr>
          <p:cNvPr id="7" name="Slide Number Placeholder 6"/>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2209759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F0312-EE25-E24F-8E89-9B58C369D16D}"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130047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4FE91-9D11-464D-8AA3-D39CACAC8778}"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182089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9311A-4E40-D64D-854F-029CA3EF1CD7}" type="datetime1">
              <a:rPr lang="en-CA" smtClean="0"/>
              <a:t>2016-08-10</a:t>
            </a:fld>
            <a:endParaRPr lang="en-US"/>
          </a:p>
        </p:txBody>
      </p:sp>
      <p:sp>
        <p:nvSpPr>
          <p:cNvPr id="5" name="Footer Placeholder 4"/>
          <p:cNvSpPr>
            <a:spLocks noGrp="1"/>
          </p:cNvSpPr>
          <p:nvPr>
            <p:ph type="ftr" sz="quarter" idx="11"/>
          </p:nvPr>
        </p:nvSpPr>
        <p:spPr/>
        <p:txBody>
          <a:bodyPr/>
          <a:lstStyle/>
          <a:p>
            <a:r>
              <a:rPr lang="en-US"/>
              <a:t>ECOSYNTHETIX INC.</a:t>
            </a:r>
          </a:p>
        </p:txBody>
      </p:sp>
      <p:sp>
        <p:nvSpPr>
          <p:cNvPr id="6" name="Slide Number Placeholder 5"/>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49173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94F1AE-4F7D-4E42-8826-7590C5385837}" type="datetime1">
              <a:rPr lang="en-CA" smtClean="0"/>
              <a:t>2016-08-10</a:t>
            </a:fld>
            <a:endParaRPr lang="en-US"/>
          </a:p>
        </p:txBody>
      </p:sp>
      <p:sp>
        <p:nvSpPr>
          <p:cNvPr id="6" name="Footer Placeholder 5"/>
          <p:cNvSpPr>
            <a:spLocks noGrp="1"/>
          </p:cNvSpPr>
          <p:nvPr>
            <p:ph type="ftr" sz="quarter" idx="11"/>
          </p:nvPr>
        </p:nvSpPr>
        <p:spPr/>
        <p:txBody>
          <a:bodyPr/>
          <a:lstStyle/>
          <a:p>
            <a:r>
              <a:rPr lang="en-US"/>
              <a:t>ECOSYNTHETIX INC.</a:t>
            </a:r>
          </a:p>
        </p:txBody>
      </p:sp>
      <p:sp>
        <p:nvSpPr>
          <p:cNvPr id="7" name="Slide Number Placeholder 6"/>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204786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B1EF2F-A46B-2D45-915D-C2CB6D8BF8D4}" type="datetime1">
              <a:rPr lang="en-CA" smtClean="0"/>
              <a:t>2016-08-10</a:t>
            </a:fld>
            <a:endParaRPr lang="en-US"/>
          </a:p>
        </p:txBody>
      </p:sp>
      <p:sp>
        <p:nvSpPr>
          <p:cNvPr id="8" name="Footer Placeholder 7"/>
          <p:cNvSpPr>
            <a:spLocks noGrp="1"/>
          </p:cNvSpPr>
          <p:nvPr>
            <p:ph type="ftr" sz="quarter" idx="11"/>
          </p:nvPr>
        </p:nvSpPr>
        <p:spPr/>
        <p:txBody>
          <a:bodyPr/>
          <a:lstStyle/>
          <a:p>
            <a:r>
              <a:rPr lang="en-US"/>
              <a:t>ECOSYNTHETIX INC.</a:t>
            </a:r>
          </a:p>
        </p:txBody>
      </p:sp>
      <p:sp>
        <p:nvSpPr>
          <p:cNvPr id="9" name="Slide Number Placeholder 8"/>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45209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C4160-54C8-C641-B6C2-8C6A6ADCBAC5}" type="datetime1">
              <a:rPr lang="en-CA" smtClean="0"/>
              <a:t>2016-08-10</a:t>
            </a:fld>
            <a:endParaRPr lang="en-US"/>
          </a:p>
        </p:txBody>
      </p:sp>
      <p:sp>
        <p:nvSpPr>
          <p:cNvPr id="4" name="Footer Placeholder 3"/>
          <p:cNvSpPr>
            <a:spLocks noGrp="1"/>
          </p:cNvSpPr>
          <p:nvPr>
            <p:ph type="ftr" sz="quarter" idx="11"/>
          </p:nvPr>
        </p:nvSpPr>
        <p:spPr/>
        <p:txBody>
          <a:bodyPr/>
          <a:lstStyle/>
          <a:p>
            <a:r>
              <a:rPr lang="en-US"/>
              <a:t>ECOSYNTHETIX INC.</a:t>
            </a:r>
          </a:p>
        </p:txBody>
      </p:sp>
      <p:sp>
        <p:nvSpPr>
          <p:cNvPr id="5" name="Slide Number Placeholder 4"/>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5287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C8F07-91C4-CA42-96BF-C5B4519E0C30}" type="datetime1">
              <a:rPr lang="en-CA" smtClean="0"/>
              <a:t>2016-08-10</a:t>
            </a:fld>
            <a:endParaRPr lang="en-US"/>
          </a:p>
        </p:txBody>
      </p:sp>
      <p:sp>
        <p:nvSpPr>
          <p:cNvPr id="3" name="Footer Placeholder 2"/>
          <p:cNvSpPr>
            <a:spLocks noGrp="1"/>
          </p:cNvSpPr>
          <p:nvPr>
            <p:ph type="ftr" sz="quarter" idx="11"/>
          </p:nvPr>
        </p:nvSpPr>
        <p:spPr/>
        <p:txBody>
          <a:bodyPr/>
          <a:lstStyle/>
          <a:p>
            <a:r>
              <a:rPr lang="en-US"/>
              <a:t>ECOSYNTHETIX INC.</a:t>
            </a:r>
          </a:p>
        </p:txBody>
      </p:sp>
      <p:sp>
        <p:nvSpPr>
          <p:cNvPr id="4" name="Slide Number Placeholder 3"/>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199127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4D310-E1BA-1A49-9F1E-AEEEF7632CFF}" type="datetime1">
              <a:rPr lang="en-CA" smtClean="0"/>
              <a:t>2016-08-10</a:t>
            </a:fld>
            <a:endParaRPr lang="en-US"/>
          </a:p>
        </p:txBody>
      </p:sp>
      <p:sp>
        <p:nvSpPr>
          <p:cNvPr id="6" name="Footer Placeholder 5"/>
          <p:cNvSpPr>
            <a:spLocks noGrp="1"/>
          </p:cNvSpPr>
          <p:nvPr>
            <p:ph type="ftr" sz="quarter" idx="11"/>
          </p:nvPr>
        </p:nvSpPr>
        <p:spPr/>
        <p:txBody>
          <a:bodyPr/>
          <a:lstStyle/>
          <a:p>
            <a:r>
              <a:rPr lang="en-US"/>
              <a:t>ECOSYNTHETIX INC.</a:t>
            </a:r>
          </a:p>
        </p:txBody>
      </p:sp>
      <p:sp>
        <p:nvSpPr>
          <p:cNvPr id="7" name="Slide Number Placeholder 6"/>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50362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EEB6D-12A4-C548-814D-EE72D39F5FC4}" type="datetime1">
              <a:rPr lang="en-CA" smtClean="0"/>
              <a:t>2016-08-10</a:t>
            </a:fld>
            <a:endParaRPr lang="en-US"/>
          </a:p>
        </p:txBody>
      </p:sp>
      <p:sp>
        <p:nvSpPr>
          <p:cNvPr id="6" name="Footer Placeholder 5"/>
          <p:cNvSpPr>
            <a:spLocks noGrp="1"/>
          </p:cNvSpPr>
          <p:nvPr>
            <p:ph type="ftr" sz="quarter" idx="11"/>
          </p:nvPr>
        </p:nvSpPr>
        <p:spPr/>
        <p:txBody>
          <a:bodyPr/>
          <a:lstStyle/>
          <a:p>
            <a:r>
              <a:rPr lang="en-US"/>
              <a:t>ECOSYNTHETIX INC.</a:t>
            </a:r>
          </a:p>
        </p:txBody>
      </p:sp>
      <p:sp>
        <p:nvSpPr>
          <p:cNvPr id="7" name="Slide Number Placeholder 6"/>
          <p:cNvSpPr>
            <a:spLocks noGrp="1"/>
          </p:cNvSpPr>
          <p:nvPr>
            <p:ph type="sldNum" sz="quarter" idx="12"/>
          </p:nvPr>
        </p:nvSpPr>
        <p:spPr/>
        <p:txBody>
          <a:bodyPr/>
          <a:lstStyle/>
          <a:p>
            <a:fld id="{289FE1A4-8209-284C-AC0E-E26D610CCB61}" type="slidenum">
              <a:rPr lang="en-US" smtClean="0"/>
              <a:t>‹#›</a:t>
            </a:fld>
            <a:endParaRPr lang="en-US"/>
          </a:p>
        </p:txBody>
      </p:sp>
    </p:spTree>
    <p:extLst>
      <p:ext uri="{BB962C8B-B14F-4D97-AF65-F5344CB8AC3E}">
        <p14:creationId xmlns:p14="http://schemas.microsoft.com/office/powerpoint/2010/main" val="318594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60" y="-1"/>
            <a:ext cx="8229600" cy="9683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97160" y="968375"/>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857750"/>
            <a:ext cx="2133600" cy="285750"/>
          </a:xfrm>
          <a:prstGeom prst="rect">
            <a:avLst/>
          </a:prstGeom>
        </p:spPr>
        <p:txBody>
          <a:bodyPr vert="horz" lIns="91440" tIns="45720" rIns="91440" bIns="45720" rtlCol="0" anchor="ctr"/>
          <a:lstStyle>
            <a:lvl1pPr algn="l">
              <a:defRPr sz="800">
                <a:solidFill>
                  <a:schemeClr val="tx1">
                    <a:tint val="75000"/>
                  </a:schemeClr>
                </a:solidFill>
              </a:defRPr>
            </a:lvl1pPr>
          </a:lstStyle>
          <a:p>
            <a:fld id="{56D25242-BA05-2D4A-9D22-E74DEF035156}" type="datetime1">
              <a:rPr lang="en-CA" smtClean="0"/>
              <a:t>2016-08-10</a:t>
            </a:fld>
            <a:endParaRPr lang="en-US" dirty="0"/>
          </a:p>
        </p:txBody>
      </p:sp>
      <p:sp>
        <p:nvSpPr>
          <p:cNvPr id="5" name="Footer Placeholder 4"/>
          <p:cNvSpPr>
            <a:spLocks noGrp="1"/>
          </p:cNvSpPr>
          <p:nvPr>
            <p:ph type="ftr" sz="quarter" idx="3"/>
          </p:nvPr>
        </p:nvSpPr>
        <p:spPr>
          <a:xfrm>
            <a:off x="5705427" y="4857750"/>
            <a:ext cx="2895600" cy="285750"/>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dirty="0"/>
              <a:t>ECOSYNTHETIX INC.</a:t>
            </a:r>
          </a:p>
        </p:txBody>
      </p:sp>
      <p:sp>
        <p:nvSpPr>
          <p:cNvPr id="6" name="Slide Number Placeholder 5"/>
          <p:cNvSpPr>
            <a:spLocks noGrp="1"/>
          </p:cNvSpPr>
          <p:nvPr>
            <p:ph type="sldNum" sz="quarter" idx="4"/>
          </p:nvPr>
        </p:nvSpPr>
        <p:spPr>
          <a:xfrm>
            <a:off x="8605813" y="4857750"/>
            <a:ext cx="390733" cy="285750"/>
          </a:xfrm>
          <a:prstGeom prst="rect">
            <a:avLst/>
          </a:prstGeom>
        </p:spPr>
        <p:txBody>
          <a:bodyPr vert="horz" lIns="91440" tIns="45720" rIns="91440" bIns="45720" rtlCol="0" anchor="ctr"/>
          <a:lstStyle>
            <a:lvl1pPr algn="r">
              <a:defRPr sz="800">
                <a:solidFill>
                  <a:schemeClr val="tx1">
                    <a:tint val="75000"/>
                  </a:schemeClr>
                </a:solidFill>
              </a:defRPr>
            </a:lvl1pPr>
          </a:lstStyle>
          <a:p>
            <a:fld id="{289FE1A4-8209-284C-AC0E-E26D610CCB61}" type="slidenum">
              <a:rPr lang="en-US" smtClean="0"/>
              <a:pPr/>
              <a:t>‹#›</a:t>
            </a:fld>
            <a:endParaRPr lang="en-US" dirty="0"/>
          </a:p>
        </p:txBody>
      </p:sp>
    </p:spTree>
    <p:extLst>
      <p:ext uri="{BB962C8B-B14F-4D97-AF65-F5344CB8AC3E}">
        <p14:creationId xmlns:p14="http://schemas.microsoft.com/office/powerpoint/2010/main" val="38818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60" y="-1"/>
            <a:ext cx="8229600" cy="9683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97160" y="968375"/>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857750"/>
            <a:ext cx="2133600" cy="285750"/>
          </a:xfrm>
          <a:prstGeom prst="rect">
            <a:avLst/>
          </a:prstGeom>
        </p:spPr>
        <p:txBody>
          <a:bodyPr vert="horz" lIns="91440" tIns="45720" rIns="91440" bIns="45720" rtlCol="0" anchor="ctr"/>
          <a:lstStyle>
            <a:lvl1pPr algn="l">
              <a:defRPr sz="800">
                <a:solidFill>
                  <a:schemeClr val="tx1">
                    <a:tint val="75000"/>
                  </a:schemeClr>
                </a:solidFill>
              </a:defRPr>
            </a:lvl1pPr>
          </a:lstStyle>
          <a:p>
            <a:fld id="{56D25242-BA05-2D4A-9D22-E74DEF035156}" type="datetime1">
              <a:rPr lang="en-CA" smtClean="0"/>
              <a:t>2016-08-10</a:t>
            </a:fld>
            <a:endParaRPr lang="en-US" dirty="0"/>
          </a:p>
        </p:txBody>
      </p:sp>
      <p:sp>
        <p:nvSpPr>
          <p:cNvPr id="5" name="Footer Placeholder 4"/>
          <p:cNvSpPr>
            <a:spLocks noGrp="1"/>
          </p:cNvSpPr>
          <p:nvPr>
            <p:ph type="ftr" sz="quarter" idx="3"/>
          </p:nvPr>
        </p:nvSpPr>
        <p:spPr>
          <a:xfrm>
            <a:off x="5705427" y="4857750"/>
            <a:ext cx="2895600" cy="285750"/>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dirty="0"/>
              <a:t>ECOSYNTHETIX INC.</a:t>
            </a:r>
          </a:p>
        </p:txBody>
      </p:sp>
      <p:sp>
        <p:nvSpPr>
          <p:cNvPr id="6" name="Slide Number Placeholder 5"/>
          <p:cNvSpPr>
            <a:spLocks noGrp="1"/>
          </p:cNvSpPr>
          <p:nvPr>
            <p:ph type="sldNum" sz="quarter" idx="4"/>
          </p:nvPr>
        </p:nvSpPr>
        <p:spPr>
          <a:xfrm>
            <a:off x="8605813" y="4857750"/>
            <a:ext cx="390733" cy="285750"/>
          </a:xfrm>
          <a:prstGeom prst="rect">
            <a:avLst/>
          </a:prstGeom>
        </p:spPr>
        <p:txBody>
          <a:bodyPr vert="horz" lIns="91440" tIns="45720" rIns="91440" bIns="45720" rtlCol="0" anchor="ctr"/>
          <a:lstStyle>
            <a:lvl1pPr algn="r">
              <a:defRPr sz="800">
                <a:solidFill>
                  <a:schemeClr val="tx1">
                    <a:tint val="75000"/>
                  </a:schemeClr>
                </a:solidFill>
              </a:defRPr>
            </a:lvl1pPr>
          </a:lstStyle>
          <a:p>
            <a:fld id="{289FE1A4-8209-284C-AC0E-E26D610CCB61}" type="slidenum">
              <a:rPr lang="en-US" smtClean="0"/>
              <a:pPr/>
              <a:t>‹#›</a:t>
            </a:fld>
            <a:endParaRPr lang="en-US" dirty="0"/>
          </a:p>
        </p:txBody>
      </p:sp>
    </p:spTree>
    <p:extLst>
      <p:ext uri="{BB962C8B-B14F-4D97-AF65-F5344CB8AC3E}">
        <p14:creationId xmlns:p14="http://schemas.microsoft.com/office/powerpoint/2010/main" val="4158266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20.jpeg"/><Relationship Id="rId3" Type="http://schemas.microsoft.com/office/2007/relationships/hdphoto" Target="../media/hdphoto1.wdp"/><Relationship Id="rId7" Type="http://schemas.openxmlformats.org/officeDocument/2006/relationships/chart" Target="../charts/chart1.xml"/><Relationship Id="rId12"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18.jpeg"/><Relationship Id="rId5" Type="http://schemas.openxmlformats.org/officeDocument/2006/relationships/image" Target="../media/image16.jpg"/><Relationship Id="rId10" Type="http://schemas.openxmlformats.org/officeDocument/2006/relationships/chart" Target="../charts/chart4.xml"/><Relationship Id="rId4" Type="http://schemas.openxmlformats.org/officeDocument/2006/relationships/image" Target="../media/image7.jpeg"/><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B_wEffec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18348" y="2574218"/>
            <a:ext cx="4889653" cy="1102519"/>
          </a:xfrm>
        </p:spPr>
        <p:txBody>
          <a:bodyPr>
            <a:normAutofit/>
          </a:bodyPr>
          <a:lstStyle/>
          <a:p>
            <a:r>
              <a:rPr lang="en-US" sz="3600" dirty="0">
                <a:solidFill>
                  <a:schemeClr val="bg1"/>
                </a:solidFill>
              </a:rPr>
              <a:t>EcoSynthetix Inc.</a:t>
            </a:r>
          </a:p>
        </p:txBody>
      </p:sp>
      <p:pic>
        <p:nvPicPr>
          <p:cNvPr id="9" name="Picture 8" descr="EcoSynthetix_logo_green&amp;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7008" y="425160"/>
            <a:ext cx="2373356" cy="927035"/>
          </a:xfrm>
          <a:prstGeom prst="rect">
            <a:avLst/>
          </a:prstGeom>
        </p:spPr>
      </p:pic>
      <p:sp>
        <p:nvSpPr>
          <p:cNvPr id="7" name="Rectangle 6"/>
          <p:cNvSpPr/>
          <p:nvPr/>
        </p:nvSpPr>
        <p:spPr>
          <a:xfrm>
            <a:off x="-1" y="2668757"/>
            <a:ext cx="224113" cy="968375"/>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18348" y="3676737"/>
            <a:ext cx="4889653" cy="1400954"/>
          </a:xfrm>
        </p:spPr>
        <p:txBody>
          <a:bodyPr>
            <a:noAutofit/>
          </a:bodyPr>
          <a:lstStyle/>
          <a:p>
            <a:pPr algn="l"/>
            <a:r>
              <a:rPr lang="en-US" sz="1800" dirty="0">
                <a:solidFill>
                  <a:schemeClr val="accent1">
                    <a:lumMod val="20000"/>
                    <a:lumOff val="80000"/>
                  </a:schemeClr>
                </a:solidFill>
              </a:rPr>
              <a:t>Q2 2016 Earnings Call</a:t>
            </a:r>
          </a:p>
          <a:p>
            <a:pPr algn="l"/>
            <a:r>
              <a:rPr lang="en-US" sz="1800" dirty="0">
                <a:solidFill>
                  <a:schemeClr val="accent1">
                    <a:lumMod val="20000"/>
                    <a:lumOff val="80000"/>
                  </a:schemeClr>
                </a:solidFill>
              </a:rPr>
              <a:t>Jeff MacDonald | CEO</a:t>
            </a:r>
          </a:p>
          <a:p>
            <a:pPr algn="l"/>
            <a:r>
              <a:rPr lang="en-US" sz="1800" dirty="0">
                <a:solidFill>
                  <a:schemeClr val="accent1">
                    <a:lumMod val="20000"/>
                    <a:lumOff val="80000"/>
                  </a:schemeClr>
                </a:solidFill>
              </a:rPr>
              <a:t>Robert </a:t>
            </a:r>
            <a:r>
              <a:rPr lang="en-US" sz="1800" dirty="0" err="1">
                <a:solidFill>
                  <a:schemeClr val="accent1">
                    <a:lumMod val="20000"/>
                    <a:lumOff val="80000"/>
                  </a:schemeClr>
                </a:solidFill>
              </a:rPr>
              <a:t>Haire</a:t>
            </a:r>
            <a:r>
              <a:rPr lang="en-US" sz="1800" dirty="0">
                <a:solidFill>
                  <a:schemeClr val="accent1">
                    <a:lumMod val="20000"/>
                    <a:lumOff val="80000"/>
                  </a:schemeClr>
                </a:solidFill>
              </a:rPr>
              <a:t> | CFO</a:t>
            </a:r>
          </a:p>
          <a:p>
            <a:pPr algn="l"/>
            <a:r>
              <a:rPr lang="en-US" sz="1800" dirty="0">
                <a:solidFill>
                  <a:schemeClr val="accent1">
                    <a:lumMod val="20000"/>
                    <a:lumOff val="80000"/>
                  </a:schemeClr>
                </a:solidFill>
              </a:rPr>
              <a:t>August 11, 2016</a:t>
            </a:r>
          </a:p>
          <a:p>
            <a:pPr algn="l"/>
            <a:endParaRPr lang="en-US" sz="1800" dirty="0">
              <a:solidFill>
                <a:schemeClr val="accent1">
                  <a:lumMod val="20000"/>
                  <a:lumOff val="80000"/>
                </a:schemeClr>
              </a:solidFill>
            </a:endParaRPr>
          </a:p>
        </p:txBody>
      </p:sp>
    </p:spTree>
    <p:extLst>
      <p:ext uri="{BB962C8B-B14F-4D97-AF65-F5344CB8AC3E}">
        <p14:creationId xmlns:p14="http://schemas.microsoft.com/office/powerpoint/2010/main" val="7974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4112" y="968375"/>
            <a:ext cx="8919888" cy="388937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flipV="1">
            <a:off x="911525" y="1037230"/>
            <a:ext cx="7925400" cy="209599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7" name="Picture 26" descr="ThinkstockPhotos-143080636_cropped.jp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6249697" y="-1317625"/>
            <a:ext cx="4572000" cy="4572000"/>
          </a:xfrm>
          <a:prstGeom prst="ellipse">
            <a:avLst/>
          </a:prstGeom>
        </p:spPr>
      </p:pic>
      <p:sp>
        <p:nvSpPr>
          <p:cNvPr id="8" name="TextBox 7"/>
          <p:cNvSpPr txBox="1"/>
          <p:nvPr/>
        </p:nvSpPr>
        <p:spPr>
          <a:xfrm>
            <a:off x="6560788" y="71666"/>
            <a:ext cx="2798652" cy="1631216"/>
          </a:xfrm>
          <a:prstGeom prst="rect">
            <a:avLst/>
          </a:prstGeom>
          <a:noFill/>
        </p:spPr>
        <p:txBody>
          <a:bodyPr wrap="square" rtlCol="0">
            <a:spAutoFit/>
          </a:bodyPr>
          <a:lstStyle/>
          <a:p>
            <a:r>
              <a:rPr lang="en-US" sz="6000" b="1" dirty="0">
                <a:solidFill>
                  <a:schemeClr val="bg1"/>
                </a:solidFill>
              </a:rPr>
              <a:t>$15B</a:t>
            </a:r>
            <a:r>
              <a:rPr lang="en-US" sz="4000" b="1" dirty="0">
                <a:solidFill>
                  <a:schemeClr val="bg1"/>
                </a:solidFill>
              </a:rPr>
              <a:t> </a:t>
            </a:r>
            <a:br>
              <a:rPr lang="en-US" sz="4000" b="1" dirty="0">
                <a:solidFill>
                  <a:schemeClr val="bg1"/>
                </a:solidFill>
              </a:rPr>
            </a:br>
            <a:r>
              <a:rPr lang="en-US" sz="2000" b="1" dirty="0">
                <a:solidFill>
                  <a:schemeClr val="bg1"/>
                </a:solidFill>
              </a:rPr>
              <a:t>Global Wood Resin Market</a:t>
            </a:r>
          </a:p>
        </p:txBody>
      </p:sp>
      <p:pic>
        <p:nvPicPr>
          <p:cNvPr id="22" name="Picture 21" descr="particle board.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76092" y="1259019"/>
            <a:ext cx="1865144" cy="1874201"/>
          </a:xfrm>
          <a:prstGeom prst="ellipse">
            <a:avLst/>
          </a:prstGeom>
        </p:spPr>
      </p:pic>
      <p:pic>
        <p:nvPicPr>
          <p:cNvPr id="17" name="Picture 16" descr="mdf.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5436" y="1677823"/>
            <a:ext cx="1884802" cy="1895057"/>
          </a:xfrm>
          <a:prstGeom prst="ellipse">
            <a:avLst/>
          </a:prstGeom>
        </p:spPr>
      </p:pic>
      <p:pic>
        <p:nvPicPr>
          <p:cNvPr id="16" name="Picture 15" descr="OSB.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3555" y="2565765"/>
            <a:ext cx="1011214" cy="1005840"/>
          </a:xfrm>
          <a:prstGeom prst="ellipse">
            <a:avLst/>
          </a:prstGeom>
        </p:spPr>
      </p:pic>
      <p:graphicFrame>
        <p:nvGraphicFramePr>
          <p:cNvPr id="10" name="Chart 9"/>
          <p:cNvGraphicFramePr/>
          <p:nvPr>
            <p:extLst>
              <p:ext uri="{D42A27DB-BD31-4B8C-83A1-F6EECF244321}">
                <p14:modId xmlns:p14="http://schemas.microsoft.com/office/powerpoint/2010/main" val="3296887924"/>
              </p:ext>
            </p:extLst>
          </p:nvPr>
        </p:nvGraphicFramePr>
        <p:xfrm>
          <a:off x="-156542" y="2405814"/>
          <a:ext cx="2162200" cy="1311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p:cNvGraphicFramePr/>
          <p:nvPr>
            <p:extLst>
              <p:ext uri="{D42A27DB-BD31-4B8C-83A1-F6EECF244321}">
                <p14:modId xmlns:p14="http://schemas.microsoft.com/office/powerpoint/2010/main" val="479569830"/>
              </p:ext>
            </p:extLst>
          </p:nvPr>
        </p:nvGraphicFramePr>
        <p:xfrm>
          <a:off x="2858709" y="1097058"/>
          <a:ext cx="2846718" cy="2215998"/>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356955" y="-10586"/>
            <a:ext cx="8229600" cy="978961"/>
          </a:xfrm>
        </p:spPr>
        <p:txBody>
          <a:bodyPr>
            <a:noAutofit/>
          </a:bodyPr>
          <a:lstStyle/>
          <a:p>
            <a:pPr>
              <a:lnSpc>
                <a:spcPct val="90000"/>
              </a:lnSpc>
            </a:pPr>
            <a:r>
              <a:rPr lang="en-US" sz="2200" b="1" dirty="0">
                <a:solidFill>
                  <a:srgbClr val="434342"/>
                </a:solidFill>
              </a:rPr>
              <a:t>MASSIVE MARKET POTENTIAL FOR A</a:t>
            </a:r>
            <a:r>
              <a:rPr lang="en-US" sz="2200" b="1" dirty="0">
                <a:solidFill>
                  <a:schemeClr val="tx1">
                    <a:lumMod val="50000"/>
                    <a:lumOff val="50000"/>
                  </a:schemeClr>
                </a:solidFill>
              </a:rPr>
              <a:t> </a:t>
            </a:r>
            <a:br>
              <a:rPr lang="en-US" sz="2200" b="1" dirty="0">
                <a:solidFill>
                  <a:schemeClr val="tx1">
                    <a:lumMod val="50000"/>
                    <a:lumOff val="50000"/>
                  </a:schemeClr>
                </a:solidFill>
              </a:rPr>
            </a:br>
            <a:r>
              <a:rPr lang="en-US" sz="2200" b="1" dirty="0">
                <a:solidFill>
                  <a:schemeClr val="accent2"/>
                </a:solidFill>
              </a:rPr>
              <a:t>NO ADDED FORMALDEHYDE </a:t>
            </a:r>
            <a:r>
              <a:rPr lang="en-US" sz="2200" b="1" dirty="0">
                <a:solidFill>
                  <a:srgbClr val="434342"/>
                </a:solidFill>
              </a:rPr>
              <a:t>LEADER</a:t>
            </a:r>
          </a:p>
        </p:txBody>
      </p:sp>
      <p:sp>
        <p:nvSpPr>
          <p:cNvPr id="18" name="Footer Placeholder 3"/>
          <p:cNvSpPr>
            <a:spLocks noGrp="1"/>
          </p:cNvSpPr>
          <p:nvPr>
            <p:ph type="ftr" sz="quarter" idx="11"/>
          </p:nvPr>
        </p:nvSpPr>
        <p:spPr>
          <a:xfrm>
            <a:off x="5705427" y="4857750"/>
            <a:ext cx="2895600" cy="285750"/>
          </a:xfrm>
        </p:spPr>
        <p:txBody>
          <a:bodyPr/>
          <a:lstStyle/>
          <a:p>
            <a:r>
              <a:rPr lang="en-US" dirty="0"/>
              <a:t>ECOSYNTHETIX INC.</a:t>
            </a:r>
          </a:p>
        </p:txBody>
      </p:sp>
      <p:sp>
        <p:nvSpPr>
          <p:cNvPr id="19"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t>10</a:t>
            </a:fld>
            <a:endParaRPr lang="en-US" dirty="0"/>
          </a:p>
        </p:txBody>
      </p:sp>
      <p:graphicFrame>
        <p:nvGraphicFramePr>
          <p:cNvPr id="13" name="Chart 12"/>
          <p:cNvGraphicFramePr/>
          <p:nvPr>
            <p:extLst>
              <p:ext uri="{D42A27DB-BD31-4B8C-83A1-F6EECF244321}">
                <p14:modId xmlns:p14="http://schemas.microsoft.com/office/powerpoint/2010/main" val="2646070209"/>
              </p:ext>
            </p:extLst>
          </p:nvPr>
        </p:nvGraphicFramePr>
        <p:xfrm>
          <a:off x="1197170" y="1527843"/>
          <a:ext cx="2846718" cy="2221824"/>
        </p:xfrm>
        <a:graphic>
          <a:graphicData uri="http://schemas.openxmlformats.org/drawingml/2006/chart">
            <c:chart xmlns:c="http://schemas.openxmlformats.org/drawingml/2006/chart" xmlns:r="http://schemas.openxmlformats.org/officeDocument/2006/relationships" r:id="rId9"/>
          </a:graphicData>
        </a:graphic>
      </p:graphicFrame>
      <p:sp>
        <p:nvSpPr>
          <p:cNvPr id="21" name="Rectangle 20"/>
          <p:cNvSpPr/>
          <p:nvPr/>
        </p:nvSpPr>
        <p:spPr>
          <a:xfrm>
            <a:off x="-1" y="-1"/>
            <a:ext cx="224113" cy="968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0" name="Chart 29"/>
          <p:cNvGraphicFramePr/>
          <p:nvPr>
            <p:extLst>
              <p:ext uri="{D42A27DB-BD31-4B8C-83A1-F6EECF244321}">
                <p14:modId xmlns:p14="http://schemas.microsoft.com/office/powerpoint/2010/main" val="1341963603"/>
              </p:ext>
            </p:extLst>
          </p:nvPr>
        </p:nvGraphicFramePr>
        <p:xfrm>
          <a:off x="3472240" y="1096756"/>
          <a:ext cx="2846718" cy="2221824"/>
        </p:xfrm>
        <a:graphic>
          <a:graphicData uri="http://schemas.openxmlformats.org/drawingml/2006/chart">
            <c:chart xmlns:c="http://schemas.openxmlformats.org/drawingml/2006/chart" xmlns:r="http://schemas.openxmlformats.org/officeDocument/2006/relationships" r:id="rId10"/>
          </a:graphicData>
        </a:graphic>
      </p:graphicFrame>
      <p:sp>
        <p:nvSpPr>
          <p:cNvPr id="23" name="TextBox 22"/>
          <p:cNvSpPr txBox="1"/>
          <p:nvPr/>
        </p:nvSpPr>
        <p:spPr>
          <a:xfrm>
            <a:off x="1878947" y="3689337"/>
            <a:ext cx="1529582" cy="415498"/>
          </a:xfrm>
          <a:prstGeom prst="rect">
            <a:avLst/>
          </a:prstGeom>
          <a:noFill/>
        </p:spPr>
        <p:txBody>
          <a:bodyPr wrap="square" rtlCol="0">
            <a:spAutoFit/>
          </a:bodyPr>
          <a:lstStyle/>
          <a:p>
            <a:pPr algn="ctr"/>
            <a:r>
              <a:rPr lang="en-US" sz="1050" dirty="0">
                <a:solidFill>
                  <a:srgbClr val="FFFFFF"/>
                </a:solidFill>
              </a:rPr>
              <a:t>Medium Density Fiberboard</a:t>
            </a:r>
          </a:p>
        </p:txBody>
      </p:sp>
      <p:sp>
        <p:nvSpPr>
          <p:cNvPr id="24" name="TextBox 23"/>
          <p:cNvSpPr txBox="1"/>
          <p:nvPr/>
        </p:nvSpPr>
        <p:spPr>
          <a:xfrm>
            <a:off x="-17713" y="3696141"/>
            <a:ext cx="1858477" cy="430887"/>
          </a:xfrm>
          <a:prstGeom prst="rect">
            <a:avLst/>
          </a:prstGeom>
          <a:noFill/>
        </p:spPr>
        <p:txBody>
          <a:bodyPr wrap="square" rtlCol="0">
            <a:spAutoFit/>
          </a:bodyPr>
          <a:lstStyle/>
          <a:p>
            <a:pPr algn="ctr"/>
            <a:r>
              <a:rPr lang="en-US" sz="1050" dirty="0">
                <a:solidFill>
                  <a:srgbClr val="FFFFFF"/>
                </a:solidFill>
              </a:rPr>
              <a:t>Oriented </a:t>
            </a:r>
            <a:br>
              <a:rPr lang="en-US" sz="1050" dirty="0">
                <a:solidFill>
                  <a:srgbClr val="FFFFFF"/>
                </a:solidFill>
              </a:rPr>
            </a:br>
            <a:r>
              <a:rPr lang="en-US" sz="1050" dirty="0">
                <a:solidFill>
                  <a:srgbClr val="FFFFFF"/>
                </a:solidFill>
              </a:rPr>
              <a:t>Strand Board</a:t>
            </a:r>
          </a:p>
        </p:txBody>
      </p:sp>
      <p:sp>
        <p:nvSpPr>
          <p:cNvPr id="25" name="TextBox 24"/>
          <p:cNvSpPr txBox="1"/>
          <p:nvPr/>
        </p:nvSpPr>
        <p:spPr>
          <a:xfrm>
            <a:off x="4419539" y="3689337"/>
            <a:ext cx="1012270" cy="415498"/>
          </a:xfrm>
          <a:prstGeom prst="rect">
            <a:avLst/>
          </a:prstGeom>
          <a:noFill/>
        </p:spPr>
        <p:txBody>
          <a:bodyPr wrap="square" rtlCol="0">
            <a:spAutoFit/>
          </a:bodyPr>
          <a:lstStyle/>
          <a:p>
            <a:pPr algn="ctr"/>
            <a:r>
              <a:rPr lang="en-US" sz="1050" dirty="0">
                <a:solidFill>
                  <a:srgbClr val="FFFFFF"/>
                </a:solidFill>
              </a:rPr>
              <a:t>Particle Board</a:t>
            </a:r>
          </a:p>
        </p:txBody>
      </p:sp>
      <p:sp>
        <p:nvSpPr>
          <p:cNvPr id="4" name="Oval 3"/>
          <p:cNvSpPr/>
          <p:nvPr/>
        </p:nvSpPr>
        <p:spPr>
          <a:xfrm>
            <a:off x="6781222" y="4364054"/>
            <a:ext cx="182880" cy="182880"/>
          </a:xfrm>
          <a:prstGeom prst="ellipse">
            <a:avLst/>
          </a:prstGeom>
          <a:solidFill>
            <a:schemeClr val="accent2"/>
          </a:solidFill>
          <a:ln w="2540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6976160" y="4274309"/>
            <a:ext cx="2020386" cy="369332"/>
          </a:xfrm>
          <a:prstGeom prst="rect">
            <a:avLst/>
          </a:prstGeom>
          <a:noFill/>
        </p:spPr>
        <p:txBody>
          <a:bodyPr wrap="square" rtlCol="0">
            <a:spAutoFit/>
          </a:bodyPr>
          <a:lstStyle/>
          <a:p>
            <a:r>
              <a:rPr lang="en-US" sz="900" dirty="0">
                <a:solidFill>
                  <a:srgbClr val="FFFFFF"/>
                </a:solidFill>
              </a:rPr>
              <a:t>No Added Formaldehyde </a:t>
            </a:r>
            <a:br>
              <a:rPr lang="en-US" sz="900" dirty="0">
                <a:solidFill>
                  <a:srgbClr val="FFFFFF"/>
                </a:solidFill>
              </a:rPr>
            </a:br>
            <a:r>
              <a:rPr lang="en-US" sz="900" dirty="0">
                <a:solidFill>
                  <a:srgbClr val="FFFFFF"/>
                </a:solidFill>
              </a:rPr>
              <a:t>Market Share by Application</a:t>
            </a:r>
          </a:p>
        </p:txBody>
      </p:sp>
      <p:pic>
        <p:nvPicPr>
          <p:cNvPr id="28" name="Picture 2" descr="C:\Users\ssnyder.ECOSYNTHETIX\Downloads\shutterstock_403194181.jpg"/>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2318717" y="4117794"/>
            <a:ext cx="648923" cy="4972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ssnyder.ECOSYNTHETIX\Downloads\shutterstock_436855477.jpg"/>
          <p:cNvPicPr>
            <a:picLocks noChangeAspect="1" noChangeArrowheads="1"/>
          </p:cNvPicPr>
          <p:nvPr/>
        </p:nvPicPr>
        <p:blipFill rotWithShape="1">
          <a:blip r:embed="rId1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661218" y="4064042"/>
            <a:ext cx="494848" cy="5223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ssnyder.ECOSYNTHETIX\Downloads\shutterstock_431630422.jpg"/>
          <p:cNvPicPr>
            <a:picLocks noChangeAspect="1" noChangeArrowheads="1"/>
          </p:cNvPicPr>
          <p:nvPr/>
        </p:nvPicPr>
        <p:blipFill rotWithShape="1">
          <a:blip r:embed="rId1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4488723" y="4000580"/>
            <a:ext cx="873901" cy="64289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bwMode="auto">
          <a:xfrm>
            <a:off x="229479" y="4574361"/>
            <a:ext cx="3888432" cy="288032"/>
          </a:xfrm>
          <a:prstGeom prst="rect">
            <a:avLst/>
          </a:prstGeom>
          <a:ln>
            <a:miter lim="800000"/>
            <a:headEnd/>
            <a:tailEnd/>
          </a:ln>
        </p:spPr>
        <p:txBody>
          <a:bodyPr vert="horz" wrap="square" lIns="91440" tIns="45720" rIns="91440" bIns="45720" numCol="1" rtlCol="0" anchor="ctr" anchorCtr="0" compatLnSpc="1">
            <a:prstTxWarp prst="textNoShape">
              <a:avLst/>
            </a:prstTxWarp>
            <a:noAutofit/>
          </a:bodyPr>
          <a:lstStyle/>
          <a:p>
            <a:r>
              <a:rPr lang="en-US" sz="500" kern="0" dirty="0">
                <a:solidFill>
                  <a:srgbClr val="FFFFFF"/>
                </a:solidFill>
                <a:cs typeface="LFT Etica Regular"/>
              </a:rPr>
              <a:t>Source: Transparency Market Research Report</a:t>
            </a:r>
          </a:p>
        </p:txBody>
      </p:sp>
    </p:spTree>
    <p:extLst>
      <p:ext uri="{BB962C8B-B14F-4D97-AF65-F5344CB8AC3E}">
        <p14:creationId xmlns:p14="http://schemas.microsoft.com/office/powerpoint/2010/main" val="326206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4112" y="968374"/>
            <a:ext cx="8919888" cy="3875198"/>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800829" y="1320449"/>
            <a:ext cx="5107644" cy="3046988"/>
          </a:xfrm>
          <a:prstGeom prst="rect">
            <a:avLst/>
          </a:prstGeom>
          <a:noFill/>
        </p:spPr>
        <p:txBody>
          <a:bodyPr wrap="square" rtlCol="0">
            <a:spAutoFit/>
          </a:bodyPr>
          <a:lstStyle/>
          <a:p>
            <a:r>
              <a:rPr lang="en-US" b="1" dirty="0">
                <a:solidFill>
                  <a:srgbClr val="506E94"/>
                </a:solidFill>
              </a:rPr>
              <a:t>LONGER PRODUCTION UP-TIME</a:t>
            </a:r>
          </a:p>
          <a:p>
            <a:r>
              <a:rPr lang="en-US" sz="1400" dirty="0">
                <a:solidFill>
                  <a:srgbClr val="506E94"/>
                </a:solidFill>
              </a:rPr>
              <a:t>Reduced blow-line blockage</a:t>
            </a:r>
          </a:p>
          <a:p>
            <a:endParaRPr lang="en-US" b="1" dirty="0">
              <a:solidFill>
                <a:srgbClr val="506E94"/>
              </a:solidFill>
            </a:endParaRPr>
          </a:p>
          <a:p>
            <a:r>
              <a:rPr lang="en-US" b="1" dirty="0">
                <a:solidFill>
                  <a:srgbClr val="506E94"/>
                </a:solidFill>
              </a:rPr>
              <a:t>LOWER PRODUCTION COSTS</a:t>
            </a:r>
          </a:p>
          <a:p>
            <a:r>
              <a:rPr lang="en-US" sz="1400" dirty="0">
                <a:solidFill>
                  <a:srgbClr val="506E94"/>
                </a:solidFill>
              </a:rPr>
              <a:t>Longer tool life</a:t>
            </a:r>
          </a:p>
          <a:p>
            <a:r>
              <a:rPr lang="en-US" sz="1400" dirty="0">
                <a:solidFill>
                  <a:srgbClr val="506E94"/>
                </a:solidFill>
              </a:rPr>
              <a:t>Lower use of costly processing aids  </a:t>
            </a:r>
          </a:p>
          <a:p>
            <a:endParaRPr lang="en-US" b="1" dirty="0">
              <a:solidFill>
                <a:srgbClr val="506E94"/>
              </a:solidFill>
            </a:endParaRPr>
          </a:p>
          <a:p>
            <a:r>
              <a:rPr lang="en-US" b="1" dirty="0">
                <a:solidFill>
                  <a:srgbClr val="506E94"/>
                </a:solidFill>
              </a:rPr>
              <a:t>LESS WASTE</a:t>
            </a:r>
          </a:p>
          <a:p>
            <a:r>
              <a:rPr lang="en-US" sz="1400" dirty="0">
                <a:solidFill>
                  <a:srgbClr val="506E94"/>
                </a:solidFill>
              </a:rPr>
              <a:t>Larger processing window</a:t>
            </a:r>
          </a:p>
          <a:p>
            <a:endParaRPr lang="en-US" sz="1400" dirty="0">
              <a:solidFill>
                <a:srgbClr val="506E94"/>
              </a:solidFill>
            </a:endParaRPr>
          </a:p>
          <a:p>
            <a:r>
              <a:rPr lang="en-US" b="1" dirty="0">
                <a:solidFill>
                  <a:srgbClr val="506E94"/>
                </a:solidFill>
              </a:rPr>
              <a:t>BETTER QUALITY, HIGHER VALUE BOARDS</a:t>
            </a:r>
          </a:p>
          <a:p>
            <a:r>
              <a:rPr lang="en-US" sz="1400" dirty="0">
                <a:solidFill>
                  <a:srgbClr val="506E94"/>
                </a:solidFill>
              </a:rPr>
              <a:t>Market share &amp; margin for our customers</a:t>
            </a:r>
          </a:p>
        </p:txBody>
      </p:sp>
      <p:sp>
        <p:nvSpPr>
          <p:cNvPr id="2" name="Title 1"/>
          <p:cNvSpPr>
            <a:spLocks noGrp="1"/>
          </p:cNvSpPr>
          <p:nvPr>
            <p:ph type="title"/>
          </p:nvPr>
        </p:nvSpPr>
        <p:spPr/>
        <p:txBody>
          <a:bodyPr>
            <a:normAutofit/>
          </a:bodyPr>
          <a:lstStyle/>
          <a:p>
            <a:r>
              <a:rPr lang="en-US" sz="2200" dirty="0">
                <a:solidFill>
                  <a:schemeClr val="tx2"/>
                </a:solidFill>
              </a:rPr>
              <a:t>DURABIND VALUE PROPOSITION WILL </a:t>
            </a:r>
            <a:br>
              <a:rPr lang="en-US" sz="2200" dirty="0">
                <a:solidFill>
                  <a:schemeClr val="tx2"/>
                </a:solidFill>
              </a:rPr>
            </a:br>
            <a:r>
              <a:rPr lang="en-US" sz="2200" dirty="0">
                <a:solidFill>
                  <a:schemeClr val="tx2"/>
                </a:solidFill>
              </a:rPr>
              <a:t>ENABLE BROAD ADOPTION </a:t>
            </a:r>
          </a:p>
        </p:txBody>
      </p:sp>
      <p:sp>
        <p:nvSpPr>
          <p:cNvPr id="20" name="Footer Placeholder 3"/>
          <p:cNvSpPr>
            <a:spLocks noGrp="1"/>
          </p:cNvSpPr>
          <p:nvPr>
            <p:ph type="ftr" sz="quarter" idx="11"/>
          </p:nvPr>
        </p:nvSpPr>
        <p:spPr>
          <a:xfrm>
            <a:off x="5705427" y="4857750"/>
            <a:ext cx="2895600" cy="285750"/>
          </a:xfrm>
        </p:spPr>
        <p:txBody>
          <a:bodyPr/>
          <a:lstStyle/>
          <a:p>
            <a:r>
              <a:rPr lang="en-US" dirty="0"/>
              <a:t>ECOSYNTHETIX INC.</a:t>
            </a:r>
          </a:p>
        </p:txBody>
      </p:sp>
      <p:sp>
        <p:nvSpPr>
          <p:cNvPr id="21"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t>11</a:t>
            </a:fld>
            <a:endParaRPr lang="en-US" dirty="0"/>
          </a:p>
        </p:txBody>
      </p:sp>
      <p:sp>
        <p:nvSpPr>
          <p:cNvPr id="22" name="Rectangle 21"/>
          <p:cNvSpPr/>
          <p:nvPr/>
        </p:nvSpPr>
        <p:spPr>
          <a:xfrm>
            <a:off x="-1" y="-1"/>
            <a:ext cx="224113" cy="968375"/>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06E94"/>
              </a:solidFill>
            </a:endParaRPr>
          </a:p>
        </p:txBody>
      </p:sp>
      <p:sp>
        <p:nvSpPr>
          <p:cNvPr id="3" name="Plus Sign 2"/>
          <p:cNvSpPr/>
          <p:nvPr/>
        </p:nvSpPr>
        <p:spPr>
          <a:xfrm>
            <a:off x="1561732" y="2433098"/>
            <a:ext cx="783603" cy="796481"/>
          </a:xfrm>
          <a:prstGeom prst="mathPlus">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79194" y="1747607"/>
            <a:ext cx="3148679" cy="523220"/>
          </a:xfrm>
          <a:prstGeom prst="rect">
            <a:avLst/>
          </a:prstGeom>
          <a:noFill/>
        </p:spPr>
        <p:txBody>
          <a:bodyPr wrap="square" rtlCol="0">
            <a:spAutoFit/>
          </a:bodyPr>
          <a:lstStyle/>
          <a:p>
            <a:pPr algn="ctr"/>
            <a:r>
              <a:rPr lang="en-US" sz="2800" b="1" dirty="0">
                <a:solidFill>
                  <a:schemeClr val="accent6">
                    <a:lumMod val="75000"/>
                  </a:schemeClr>
                </a:solidFill>
              </a:rPr>
              <a:t>PERFORMANCE</a:t>
            </a:r>
          </a:p>
        </p:txBody>
      </p:sp>
      <p:sp>
        <p:nvSpPr>
          <p:cNvPr id="17" name="TextBox 16"/>
          <p:cNvSpPr txBox="1"/>
          <p:nvPr/>
        </p:nvSpPr>
        <p:spPr>
          <a:xfrm>
            <a:off x="379194" y="3295589"/>
            <a:ext cx="3148679" cy="523220"/>
          </a:xfrm>
          <a:prstGeom prst="rect">
            <a:avLst/>
          </a:prstGeom>
          <a:noFill/>
        </p:spPr>
        <p:txBody>
          <a:bodyPr wrap="square" rtlCol="0">
            <a:spAutoFit/>
          </a:bodyPr>
          <a:lstStyle/>
          <a:p>
            <a:pPr algn="ctr"/>
            <a:r>
              <a:rPr lang="en-US" sz="2800" b="1" dirty="0">
                <a:solidFill>
                  <a:schemeClr val="accent6">
                    <a:lumMod val="75000"/>
                  </a:schemeClr>
                </a:solidFill>
              </a:rPr>
              <a:t>VALUE</a:t>
            </a:r>
          </a:p>
        </p:txBody>
      </p:sp>
    </p:spTree>
    <p:extLst>
      <p:ext uri="{BB962C8B-B14F-4D97-AF65-F5344CB8AC3E}">
        <p14:creationId xmlns:p14="http://schemas.microsoft.com/office/powerpoint/2010/main" val="219294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oil.jpg"/>
          <p:cNvPicPr>
            <a:picLocks noChangeAspect="1"/>
          </p:cNvPicPr>
          <p:nvPr/>
        </p:nvPicPr>
        <p:blipFill rotWithShape="1">
          <a:blip r:embed="rId2" cstate="print">
            <a:lum bright="-10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t="9570" b="14570"/>
          <a:stretch/>
        </p:blipFill>
        <p:spPr>
          <a:xfrm>
            <a:off x="1258" y="-58995"/>
            <a:ext cx="9144000" cy="5202495"/>
          </a:xfrm>
          <a:prstGeom prst="rect">
            <a:avLst/>
          </a:prstGeom>
          <a:noFill/>
          <a:ln>
            <a:noFill/>
          </a:ln>
        </p:spPr>
      </p:pic>
      <p:sp>
        <p:nvSpPr>
          <p:cNvPr id="2" name="Title 1"/>
          <p:cNvSpPr>
            <a:spLocks noGrp="1"/>
          </p:cNvSpPr>
          <p:nvPr>
            <p:ph type="title"/>
          </p:nvPr>
        </p:nvSpPr>
        <p:spPr>
          <a:xfrm>
            <a:off x="561696" y="0"/>
            <a:ext cx="4651859" cy="968375"/>
          </a:xfrm>
        </p:spPr>
        <p:txBody>
          <a:bodyPr anchor="ctr" anchorCtr="0">
            <a:normAutofit/>
          </a:bodyPr>
          <a:lstStyle/>
          <a:p>
            <a:pPr>
              <a:lnSpc>
                <a:spcPct val="90000"/>
              </a:lnSpc>
            </a:pPr>
            <a:r>
              <a:rPr lang="en-US" sz="2200" dirty="0">
                <a:solidFill>
                  <a:srgbClr val="FEBB15"/>
                </a:solidFill>
              </a:rPr>
              <a:t>CHALLENGING PAPER MARKET CONDITIONS PERSIST</a:t>
            </a:r>
          </a:p>
        </p:txBody>
      </p:sp>
      <p:sp>
        <p:nvSpPr>
          <p:cNvPr id="11" name="Rectangle 10"/>
          <p:cNvSpPr/>
          <p:nvPr/>
        </p:nvSpPr>
        <p:spPr>
          <a:xfrm>
            <a:off x="-1" y="-1"/>
            <a:ext cx="224113" cy="968375"/>
          </a:xfrm>
          <a:prstGeom prst="rect">
            <a:avLst/>
          </a:prstGeom>
          <a:solidFill>
            <a:srgbClr val="FEBB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ooter Placeholder 3"/>
          <p:cNvSpPr>
            <a:spLocks noGrp="1"/>
          </p:cNvSpPr>
          <p:nvPr>
            <p:ph type="ftr" sz="quarter" idx="11"/>
          </p:nvPr>
        </p:nvSpPr>
        <p:spPr>
          <a:xfrm>
            <a:off x="5705427" y="4857750"/>
            <a:ext cx="2895600"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ECOSYNTHETIX INC.</a:t>
            </a:r>
          </a:p>
        </p:txBody>
      </p:sp>
      <p:sp>
        <p:nvSpPr>
          <p:cNvPr id="14" name="Slide Number Placeholder 4"/>
          <p:cNvSpPr>
            <a:spLocks noGrp="1"/>
          </p:cNvSpPr>
          <p:nvPr>
            <p:ph type="sldNum" sz="quarter" idx="12"/>
          </p:nvPr>
        </p:nvSpPr>
        <p:spPr>
          <a:xfrm>
            <a:off x="8605813" y="4857750"/>
            <a:ext cx="390733"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9FE1A4-8209-284C-AC0E-E26D610CCB61}" type="slidenum">
              <a:rPr kumimoji="0" lang="en-US" b="0" i="0" u="none" strike="noStrike" kern="0" cap="none" spc="0" normalizeH="0" baseline="0" noProof="0" smtClean="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b="0" i="0" u="none" strike="noStrike" kern="0" cap="none" spc="0" normalizeH="0" baseline="0" noProof="0" dirty="0">
              <a:ln>
                <a:noFill/>
              </a:ln>
              <a:solidFill>
                <a:srgbClr val="FFFFFF"/>
              </a:solidFill>
              <a:effectLst/>
              <a:uLnTx/>
              <a:uFillTx/>
            </a:endParaRPr>
          </a:p>
        </p:txBody>
      </p:sp>
      <p:sp>
        <p:nvSpPr>
          <p:cNvPr id="4" name="TextBox 3"/>
          <p:cNvSpPr txBox="1"/>
          <p:nvPr/>
        </p:nvSpPr>
        <p:spPr>
          <a:xfrm>
            <a:off x="7888026" y="2526796"/>
            <a:ext cx="1275172" cy="5386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EBB15"/>
                </a:solidFill>
                <a:effectLst/>
                <a:uLnTx/>
                <a:uFillTx/>
              </a:rPr>
              <a:t>$87</a:t>
            </a:r>
            <a:br>
              <a:rPr kumimoji="0" lang="en-US" sz="1800" b="1" i="0" u="none" strike="noStrike" kern="0" cap="none" spc="0" normalizeH="0" baseline="0" noProof="0" dirty="0">
                <a:ln>
                  <a:noFill/>
                </a:ln>
                <a:solidFill>
                  <a:srgbClr val="FEBB15"/>
                </a:solidFill>
                <a:effectLst/>
                <a:uLnTx/>
                <a:uFillTx/>
              </a:rPr>
            </a:br>
            <a:r>
              <a:rPr kumimoji="0" lang="en-US" sz="1100" b="1" i="0" u="none" strike="noStrike" kern="0" cap="none" spc="0" normalizeH="0" baseline="0" noProof="0" dirty="0">
                <a:ln>
                  <a:noFill/>
                </a:ln>
                <a:solidFill>
                  <a:srgbClr val="FEBB15"/>
                </a:solidFill>
                <a:effectLst/>
                <a:uLnTx/>
                <a:uFillTx/>
              </a:rPr>
              <a:t>SB latex/100 </a:t>
            </a:r>
            <a:r>
              <a:rPr kumimoji="0" lang="en-US" sz="1100" b="1" i="0" u="none" strike="noStrike" kern="0" cap="none" spc="0" normalizeH="0" baseline="0" noProof="0" dirty="0" err="1">
                <a:ln>
                  <a:noFill/>
                </a:ln>
                <a:solidFill>
                  <a:srgbClr val="FEBB15"/>
                </a:solidFill>
                <a:effectLst/>
                <a:uLnTx/>
                <a:uFillTx/>
              </a:rPr>
              <a:t>lb</a:t>
            </a:r>
            <a:endParaRPr kumimoji="0" lang="en-US" sz="1800" b="1" i="0" u="none" strike="noStrike" kern="0" cap="none" spc="0" normalizeH="0" baseline="0" noProof="0" dirty="0">
              <a:ln>
                <a:noFill/>
              </a:ln>
              <a:solidFill>
                <a:srgbClr val="FEBB15"/>
              </a:solidFill>
              <a:effectLst/>
              <a:uLnTx/>
              <a:uFillTx/>
            </a:endParaRPr>
          </a:p>
        </p:txBody>
      </p:sp>
      <p:sp>
        <p:nvSpPr>
          <p:cNvPr id="22" name="TextBox 21"/>
          <p:cNvSpPr txBox="1"/>
          <p:nvPr/>
        </p:nvSpPr>
        <p:spPr>
          <a:xfrm>
            <a:off x="7863540" y="3326337"/>
            <a:ext cx="108734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$43</a:t>
            </a:r>
            <a:br>
              <a:rPr kumimoji="0" lang="en-US" sz="1800" b="1" i="0" u="none" strike="noStrike" kern="0" cap="none" spc="0" normalizeH="0" baseline="0" noProof="0" dirty="0">
                <a:ln>
                  <a:noFill/>
                </a:ln>
                <a:solidFill>
                  <a:schemeClr val="bg1"/>
                </a:solidFill>
                <a:effectLst/>
                <a:uLnTx/>
                <a:uFillTx/>
              </a:rPr>
            </a:br>
            <a:r>
              <a:rPr kumimoji="0" lang="en-US" sz="1200" b="1" i="0" u="none" strike="noStrike" kern="0" cap="none" spc="0" normalizeH="0" baseline="0" noProof="0" dirty="0">
                <a:ln>
                  <a:noFill/>
                </a:ln>
                <a:solidFill>
                  <a:schemeClr val="bg1"/>
                </a:solidFill>
                <a:effectLst/>
                <a:uLnTx/>
                <a:uFillTx/>
              </a:rPr>
              <a:t>WTI/</a:t>
            </a:r>
            <a:r>
              <a:rPr kumimoji="0" lang="en-US" sz="1200" b="1" i="0" u="none" strike="noStrike" kern="0" cap="none" spc="0" normalizeH="0" baseline="0" noProof="0" dirty="0" err="1">
                <a:ln>
                  <a:noFill/>
                </a:ln>
                <a:solidFill>
                  <a:schemeClr val="bg1"/>
                </a:solidFill>
                <a:effectLst/>
                <a:uLnTx/>
                <a:uFillTx/>
              </a:rPr>
              <a:t>bbl</a:t>
            </a:r>
            <a:endParaRPr kumimoji="0" lang="en-US" sz="1800" b="1" i="0" u="none" strike="noStrike" kern="0" cap="none" spc="0" normalizeH="0" baseline="0" noProof="0" dirty="0">
              <a:ln>
                <a:noFill/>
              </a:ln>
              <a:solidFill>
                <a:schemeClr val="bg1"/>
              </a:solidFill>
              <a:effectLst/>
              <a:uLnTx/>
              <a:uFillTx/>
            </a:endParaRPr>
          </a:p>
        </p:txBody>
      </p:sp>
      <p:graphicFrame>
        <p:nvGraphicFramePr>
          <p:cNvPr id="10" name="Chart 9"/>
          <p:cNvGraphicFramePr>
            <a:graphicFrameLocks/>
          </p:cNvGraphicFramePr>
          <p:nvPr>
            <p:extLst>
              <p:ext uri="{D42A27DB-BD31-4B8C-83A1-F6EECF244321}">
                <p14:modId xmlns:p14="http://schemas.microsoft.com/office/powerpoint/2010/main" val="4185910625"/>
              </p:ext>
            </p:extLst>
          </p:nvPr>
        </p:nvGraphicFramePr>
        <p:xfrm>
          <a:off x="543755" y="872837"/>
          <a:ext cx="7567125" cy="37892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471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7954" y="-1"/>
            <a:ext cx="8229600" cy="968375"/>
          </a:xfrm>
        </p:spPr>
        <p:txBody>
          <a:bodyPr/>
          <a:lstStyle/>
          <a:p>
            <a:r>
              <a:rPr lang="en-US" sz="2200" dirty="0">
                <a:solidFill>
                  <a:schemeClr val="tx2"/>
                </a:solidFill>
              </a:rPr>
              <a:t>FINANCIALS</a:t>
            </a:r>
          </a:p>
        </p:txBody>
      </p:sp>
      <p:sp>
        <p:nvSpPr>
          <p:cNvPr id="4" name="Footer Placeholder 3"/>
          <p:cNvSpPr>
            <a:spLocks noGrp="1"/>
          </p:cNvSpPr>
          <p:nvPr>
            <p:ph type="ftr" sz="quarter" idx="11"/>
          </p:nvPr>
        </p:nvSpPr>
        <p:spPr>
          <a:xfrm>
            <a:off x="5722561" y="4857750"/>
            <a:ext cx="2895600" cy="285750"/>
          </a:xfrm>
        </p:spPr>
        <p:txBody>
          <a:bodyPr/>
          <a:lstStyle/>
          <a:p>
            <a:r>
              <a:rPr lang="en-US"/>
              <a:t>ECOSYNTHETIX INC.</a:t>
            </a:r>
          </a:p>
        </p:txBody>
      </p:sp>
      <p:sp>
        <p:nvSpPr>
          <p:cNvPr id="5" name="Slide Number Placeholder 4"/>
          <p:cNvSpPr>
            <a:spLocks noGrp="1"/>
          </p:cNvSpPr>
          <p:nvPr>
            <p:ph type="sldNum" sz="quarter" idx="12"/>
          </p:nvPr>
        </p:nvSpPr>
        <p:spPr/>
        <p:txBody>
          <a:bodyPr/>
          <a:lstStyle/>
          <a:p>
            <a:fld id="{289FE1A4-8209-284C-AC0E-E26D610CCB61}" type="slidenum">
              <a:rPr lang="en-US" smtClean="0"/>
              <a:t>13</a:t>
            </a:fld>
            <a:endParaRPr lang="en-US"/>
          </a:p>
        </p:txBody>
      </p:sp>
      <p:sp>
        <p:nvSpPr>
          <p:cNvPr id="8" name="Rectangle 7"/>
          <p:cNvSpPr/>
          <p:nvPr/>
        </p:nvSpPr>
        <p:spPr>
          <a:xfrm>
            <a:off x="-1" y="-1"/>
            <a:ext cx="224113" cy="968375"/>
          </a:xfrm>
          <a:prstGeom prst="rect">
            <a:avLst/>
          </a:prstGeom>
          <a:solidFill>
            <a:srgbClr val="244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Group 28"/>
          <p:cNvGraphicFramePr>
            <a:graphicFrameLocks noGrp="1"/>
          </p:cNvGraphicFramePr>
          <p:nvPr>
            <p:extLst>
              <p:ext uri="{D42A27DB-BD31-4B8C-83A1-F6EECF244321}">
                <p14:modId xmlns:p14="http://schemas.microsoft.com/office/powerpoint/2010/main" val="2488905567"/>
              </p:ext>
            </p:extLst>
          </p:nvPr>
        </p:nvGraphicFramePr>
        <p:xfrm>
          <a:off x="224111" y="968377"/>
          <a:ext cx="8919888" cy="3686751"/>
        </p:xfrm>
        <a:graphic>
          <a:graphicData uri="http://schemas.openxmlformats.org/drawingml/2006/table">
            <a:tbl>
              <a:tblPr/>
              <a:tblGrid>
                <a:gridCol w="3548425">
                  <a:extLst>
                    <a:ext uri="{9D8B030D-6E8A-4147-A177-3AD203B41FA5}">
                      <a16:colId xmlns:a16="http://schemas.microsoft.com/office/drawing/2014/main" val="20000"/>
                    </a:ext>
                  </a:extLst>
                </a:gridCol>
                <a:gridCol w="1371437">
                  <a:extLst>
                    <a:ext uri="{9D8B030D-6E8A-4147-A177-3AD203B41FA5}">
                      <a16:colId xmlns:a16="http://schemas.microsoft.com/office/drawing/2014/main" val="20001"/>
                    </a:ext>
                  </a:extLst>
                </a:gridCol>
                <a:gridCol w="1333342">
                  <a:extLst>
                    <a:ext uri="{9D8B030D-6E8A-4147-A177-3AD203B41FA5}">
                      <a16:colId xmlns:a16="http://schemas.microsoft.com/office/drawing/2014/main" val="20002"/>
                    </a:ext>
                  </a:extLst>
                </a:gridCol>
                <a:gridCol w="1333342">
                  <a:extLst>
                    <a:ext uri="{9D8B030D-6E8A-4147-A177-3AD203B41FA5}">
                      <a16:colId xmlns:a16="http://schemas.microsoft.com/office/drawing/2014/main" val="20003"/>
                    </a:ext>
                  </a:extLst>
                </a:gridCol>
                <a:gridCol w="1333342">
                  <a:extLst>
                    <a:ext uri="{9D8B030D-6E8A-4147-A177-3AD203B41FA5}">
                      <a16:colId xmlns:a16="http://schemas.microsoft.com/office/drawing/2014/main" val="20004"/>
                    </a:ext>
                  </a:extLst>
                </a:gridCol>
              </a:tblGrid>
              <a:tr h="729431">
                <a:tc>
                  <a:txBody>
                    <a:bodyPr/>
                    <a:lstStyle/>
                    <a:p>
                      <a:pPr marL="0" marR="0" lvl="0" indent="0" algn="l" defTabSz="914400" rtl="0" eaLnBrk="1" fontAlgn="base" latinLnBrk="0" hangingPunct="1">
                        <a:lnSpc>
                          <a:spcPct val="100000"/>
                        </a:lnSpc>
                        <a:spcBef>
                          <a:spcPct val="20000"/>
                        </a:spcBef>
                        <a:spcAft>
                          <a:spcPct val="0"/>
                        </a:spcAft>
                        <a:buClr>
                          <a:srgbClr val="D6E03D"/>
                        </a:buClr>
                        <a:buSzTx/>
                        <a:buFont typeface="Times" pitchFamily="18" charset="0"/>
                        <a:buNone/>
                        <a:tabLst/>
                      </a:pPr>
                      <a:endParaRPr kumimoji="0" lang="en-US" sz="1000" b="0" i="0" u="none" strike="noStrike" cap="none" normalizeH="0" baseline="0" dirty="0">
                        <a:ln>
                          <a:noFill/>
                        </a:ln>
                        <a:solidFill>
                          <a:schemeClr val="bg1"/>
                        </a:solidFill>
                        <a:effectLst/>
                        <a:latin typeface="Arial" charset="0"/>
                        <a:ea typeface="ＭＳ Ｐゴシック"/>
                        <a:cs typeface="Arial" charset="0"/>
                      </a:endParaRPr>
                    </a:p>
                    <a:p>
                      <a:pPr marL="0" marR="0" lvl="0" indent="0" algn="l" defTabSz="914400" rtl="0" eaLnBrk="1" fontAlgn="base" latinLnBrk="0" hangingPunct="1">
                        <a:lnSpc>
                          <a:spcPct val="100000"/>
                        </a:lnSpc>
                        <a:spcBef>
                          <a:spcPct val="20000"/>
                        </a:spcBef>
                        <a:spcAft>
                          <a:spcPct val="0"/>
                        </a:spcAft>
                        <a:buClr>
                          <a:srgbClr val="D6E03D"/>
                        </a:buClr>
                        <a:buSzTx/>
                        <a:buFont typeface="Times" pitchFamily="18" charset="0"/>
                        <a:buNone/>
                        <a:tabLst/>
                      </a:pPr>
                      <a:r>
                        <a:rPr kumimoji="0" lang="en-US" sz="900" b="0" i="1" u="none" strike="noStrike" cap="none" normalizeH="0" baseline="0" dirty="0">
                          <a:ln>
                            <a:noFill/>
                          </a:ln>
                          <a:solidFill>
                            <a:schemeClr val="bg1"/>
                          </a:solidFill>
                          <a:effectLst/>
                          <a:latin typeface="News Gothic MT"/>
                          <a:ea typeface="ＭＳ Ｐゴシック"/>
                          <a:cs typeface="News Gothic MT"/>
                        </a:rPr>
                        <a:t>USD millions</a:t>
                      </a:r>
                      <a:br>
                        <a:rPr kumimoji="0" lang="en-US" sz="900" b="0" i="1" u="none" strike="noStrike" cap="none" normalizeH="0" baseline="0" dirty="0">
                          <a:ln>
                            <a:noFill/>
                          </a:ln>
                          <a:solidFill>
                            <a:schemeClr val="bg1"/>
                          </a:solidFill>
                          <a:effectLst/>
                          <a:latin typeface="News Gothic MT"/>
                          <a:ea typeface="ＭＳ Ｐゴシック"/>
                          <a:cs typeface="News Gothic MT"/>
                        </a:rPr>
                      </a:br>
                      <a:r>
                        <a:rPr kumimoji="0" lang="en-US" sz="900" b="0" i="1" u="none" strike="noStrike" cap="none" normalizeH="0" baseline="0" dirty="0">
                          <a:ln>
                            <a:noFill/>
                          </a:ln>
                          <a:solidFill>
                            <a:schemeClr val="bg1"/>
                          </a:solidFill>
                          <a:effectLst/>
                          <a:latin typeface="News Gothic MT"/>
                          <a:ea typeface="ＭＳ Ｐゴシック"/>
                          <a:cs typeface="News Gothic MT"/>
                        </a:rPr>
                        <a:t>(except gross margin)</a:t>
                      </a:r>
                    </a:p>
                  </a:txBody>
                  <a:tcPr marL="216000" marR="270000" marT="46800" marB="146304" anchor="b" horzOverflow="overflow">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bg1"/>
                          </a:solidFill>
                          <a:effectLst/>
                          <a:latin typeface="+mn-lt"/>
                          <a:ea typeface="ＭＳ Ｐゴシック"/>
                          <a:cs typeface="Arial" charset="0"/>
                        </a:rPr>
                        <a:t>Q2 2016</a:t>
                      </a:r>
                    </a:p>
                  </a:txBody>
                  <a:tcPr marL="108000" marR="180000" marT="46800" marB="1463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400" b="0" i="0" u="none" strike="noStrike" kern="1200" cap="none" normalizeH="0" baseline="0" dirty="0">
                          <a:ln>
                            <a:noFill/>
                          </a:ln>
                          <a:solidFill>
                            <a:schemeClr val="bg1"/>
                          </a:solidFill>
                          <a:effectLst/>
                          <a:latin typeface="+mn-lt"/>
                          <a:ea typeface="ＭＳ Ｐゴシック"/>
                          <a:cs typeface="Arial" charset="0"/>
                        </a:rPr>
                        <a:t>Q2 2015</a:t>
                      </a:r>
                    </a:p>
                  </a:txBody>
                  <a:tcPr marL="108000" marR="180000" marT="46800" marB="1463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bg1"/>
                          </a:solidFill>
                          <a:effectLst/>
                          <a:latin typeface="+mn-lt"/>
                          <a:ea typeface="ＭＳ Ｐゴシック"/>
                          <a:cs typeface="Arial" charset="0"/>
                        </a:rPr>
                        <a:t>YTD 2016</a:t>
                      </a:r>
                    </a:p>
                  </a:txBody>
                  <a:tcPr marL="108000" marR="180000" marT="46800" marB="146304"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400" b="0" i="0" u="none" strike="noStrike" kern="1200" cap="none" normalizeH="0" baseline="0" dirty="0">
                          <a:ln>
                            <a:noFill/>
                          </a:ln>
                          <a:solidFill>
                            <a:schemeClr val="bg1"/>
                          </a:solidFill>
                          <a:effectLst/>
                          <a:latin typeface="+mn-lt"/>
                          <a:ea typeface="ＭＳ Ｐゴシック"/>
                          <a:cs typeface="Arial" charset="0"/>
                        </a:rPr>
                        <a:t>YTD 2015</a:t>
                      </a:r>
                    </a:p>
                  </a:txBody>
                  <a:tcPr marL="108000" marR="180000" marT="46800" marB="146304" anchor="b" horzOverflow="overflow">
                    <a:lnL w="12700" cap="flat" cmpd="sng" algn="ctr">
                      <a:solidFill>
                        <a:srgbClr val="FFFFFF"/>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1464">
                <a:tc>
                  <a:txBody>
                    <a:bodyPr/>
                    <a:lstStyle/>
                    <a:p>
                      <a:pPr marL="0" marR="0" lvl="0" indent="0" algn="l"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200" b="0" i="0" u="none" strike="noStrike" cap="none" normalizeH="0" baseline="0" dirty="0">
                          <a:ln>
                            <a:noFill/>
                          </a:ln>
                          <a:solidFill>
                            <a:schemeClr val="tx1">
                              <a:lumMod val="75000"/>
                              <a:lumOff val="25000"/>
                            </a:schemeClr>
                          </a:solidFill>
                          <a:effectLst/>
                          <a:latin typeface="News Gothic MT"/>
                          <a:ea typeface="ＭＳ Ｐゴシック"/>
                          <a:cs typeface="News Gothic MT"/>
                        </a:rPr>
                        <a:t>Net Sales</a:t>
                      </a:r>
                    </a:p>
                  </a:txBody>
                  <a:tcPr marL="216000" marR="270000" marT="46800" marB="46800" anchor="ctr" horzOverflow="overflow">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noFill/>
                      <a:prstDash val="sysDash"/>
                      <a:round/>
                      <a:headEnd type="none" w="med" len="med"/>
                      <a:tailEnd type="none" w="med" len="med"/>
                    </a:lnB>
                    <a:lnTlToBr>
                      <a:noFill/>
                    </a:lnTlToBr>
                    <a:lnBlToTr>
                      <a:noFill/>
                    </a:lnBlToTr>
                    <a:solidFill>
                      <a:schemeClr val="bg1">
                        <a:lumMod val="85000"/>
                      </a:schemeClr>
                    </a:solidFill>
                  </a:tcPr>
                </a:tc>
                <a:tc>
                  <a:txBody>
                    <a:bodyPr/>
                    <a:lstStyle/>
                    <a:p>
                      <a:pPr marL="0" algn="ctr" defTabSz="914400" rtl="0" eaLnBrk="1" latinLnBrk="0" hangingPunct="1"/>
                      <a:r>
                        <a:rPr lang="en-US" sz="1200" kern="1200" dirty="0">
                          <a:solidFill>
                            <a:schemeClr val="bg1"/>
                          </a:solidFill>
                          <a:latin typeface="News Gothic MT"/>
                          <a:ea typeface="+mn-ea"/>
                          <a:cs typeface="News Gothic MT"/>
                        </a:rPr>
                        <a:t>$2.9</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95959"/>
                    </a:solidFill>
                  </a:tcPr>
                </a:tc>
                <a:tc>
                  <a:txBody>
                    <a:bodyPr/>
                    <a:lstStyle/>
                    <a:p>
                      <a:pPr marL="0" algn="ctr" defTabSz="914400" rtl="0" eaLnBrk="1" latinLnBrk="0" hangingPunct="1"/>
                      <a:r>
                        <a:rPr lang="en-US" sz="1200" kern="1200" dirty="0">
                          <a:solidFill>
                            <a:srgbClr val="404040"/>
                          </a:solidFill>
                          <a:latin typeface="News Gothic MT"/>
                          <a:ea typeface="+mn-ea"/>
                          <a:cs typeface="News Gothic MT"/>
                        </a:rPr>
                        <a:t>$4.1</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a:solidFill>
                            <a:schemeClr val="bg1"/>
                          </a:solidFill>
                          <a:latin typeface="News Gothic MT"/>
                          <a:cs typeface="News Gothic MT"/>
                        </a:rPr>
                        <a:t>$5.9</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lang="en-US" sz="1200" dirty="0">
                          <a:solidFill>
                            <a:srgbClr val="404040"/>
                          </a:solidFill>
                          <a:latin typeface="News Gothic MT"/>
                          <a:cs typeface="News Gothic MT"/>
                        </a:rPr>
                        <a:t>$8.3</a:t>
                      </a:r>
                    </a:p>
                  </a:txBody>
                  <a:tcPr marL="108000" marR="180000" marT="46800" marB="0" anchor="ctr" horzOverflow="overflow">
                    <a:lnL w="12700" cap="flat" cmpd="sng" algn="ctr">
                      <a:solidFill>
                        <a:srgbClr val="FFFFFF"/>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464">
                <a:tc>
                  <a:txBody>
                    <a:bodyPr/>
                    <a:lstStyle/>
                    <a:p>
                      <a:pPr marL="0" marR="0" lvl="0" indent="0" algn="l"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200" b="0" i="0" u="none" strike="noStrike" cap="none" normalizeH="0" baseline="0" dirty="0">
                          <a:ln>
                            <a:noFill/>
                          </a:ln>
                          <a:solidFill>
                            <a:schemeClr val="tx1">
                              <a:lumMod val="75000"/>
                              <a:lumOff val="25000"/>
                            </a:schemeClr>
                          </a:solidFill>
                          <a:effectLst/>
                          <a:latin typeface="News Gothic MT"/>
                          <a:ea typeface="ＭＳ Ｐゴシック"/>
                          <a:cs typeface="News Gothic MT"/>
                        </a:rPr>
                        <a:t>Gross Profit</a:t>
                      </a:r>
                    </a:p>
                  </a:txBody>
                  <a:tcPr marL="216000" marR="270000" marT="46800" marB="46800" anchor="ctr" horzOverflow="overflow">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a:noFill/>
                    </a:lnTlToBr>
                    <a:lnBlToTr>
                      <a:noFill/>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News Gothic MT"/>
                          <a:ea typeface="+mn-ea"/>
                          <a:cs typeface="News Gothic MT"/>
                        </a:rPr>
                        <a:t>$0.5</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95959"/>
                    </a:solidFill>
                  </a:tcPr>
                </a:tc>
                <a:tc>
                  <a:txBody>
                    <a:bodyPr/>
                    <a:lstStyle/>
                    <a:p>
                      <a:pPr marL="0" algn="ctr" defTabSz="914400" rtl="0" eaLnBrk="1" latinLnBrk="0" hangingPunct="1"/>
                      <a:r>
                        <a:rPr lang="en-US" sz="1200" kern="1200" dirty="0">
                          <a:solidFill>
                            <a:srgbClr val="404040"/>
                          </a:solidFill>
                          <a:latin typeface="News Gothic MT"/>
                          <a:ea typeface="+mn-ea"/>
                          <a:cs typeface="News Gothic MT"/>
                        </a:rPr>
                        <a:t>$0.7</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a:solidFill>
                            <a:schemeClr val="bg1"/>
                          </a:solidFill>
                          <a:latin typeface="News Gothic MT"/>
                          <a:cs typeface="News Gothic MT"/>
                        </a:rPr>
                        <a:t>$0.9</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lang="en-US" sz="1200" dirty="0">
                          <a:solidFill>
                            <a:srgbClr val="404040"/>
                          </a:solidFill>
                          <a:latin typeface="News Gothic MT"/>
                          <a:cs typeface="News Gothic MT"/>
                        </a:rPr>
                        <a:t>$1.3</a:t>
                      </a:r>
                    </a:p>
                  </a:txBody>
                  <a:tcPr marL="108000" marR="180000" marT="46800" marB="0" anchor="ctr" horzOverflow="overflow">
                    <a:lnL w="12700" cap="flat" cmpd="sng" algn="ctr">
                      <a:solidFill>
                        <a:srgbClr val="FFFFFF"/>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464">
                <a:tc>
                  <a:txBody>
                    <a:bodyPr/>
                    <a:lstStyle/>
                    <a:p>
                      <a:pPr marL="0" marR="0" lvl="0" indent="0" algn="l"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200" b="0" i="0" u="none" strike="noStrike" cap="none" normalizeH="0" baseline="0" dirty="0">
                          <a:ln>
                            <a:noFill/>
                          </a:ln>
                          <a:solidFill>
                            <a:schemeClr val="tx1">
                              <a:lumMod val="75000"/>
                              <a:lumOff val="25000"/>
                            </a:schemeClr>
                          </a:solidFill>
                          <a:effectLst/>
                          <a:latin typeface="News Gothic MT"/>
                          <a:ea typeface="ＭＳ Ｐゴシック"/>
                          <a:cs typeface="News Gothic MT"/>
                        </a:rPr>
                        <a:t>Gross Margin</a:t>
                      </a:r>
                    </a:p>
                  </a:txBody>
                  <a:tcPr marL="216000" marR="270000" marT="46800" marB="46800" anchor="ctr" horzOverflow="overflow">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a:noFill/>
                    </a:lnTlToBr>
                    <a:lnBlToTr>
                      <a:noFill/>
                    </a:lnBlToTr>
                    <a:solidFill>
                      <a:schemeClr val="bg1">
                        <a:lumMod val="85000"/>
                      </a:schemeClr>
                    </a:solidFill>
                  </a:tcPr>
                </a:tc>
                <a:tc>
                  <a:txBody>
                    <a:bodyPr/>
                    <a:lstStyle/>
                    <a:p>
                      <a:pPr marL="0" algn="ctr" defTabSz="914400" rtl="0" eaLnBrk="1" latinLnBrk="0" hangingPunct="1"/>
                      <a:r>
                        <a:rPr lang="en-US" sz="1200" kern="1200" dirty="0">
                          <a:solidFill>
                            <a:schemeClr val="bg1"/>
                          </a:solidFill>
                          <a:latin typeface="News Gothic MT"/>
                          <a:ea typeface="+mn-ea"/>
                          <a:cs typeface="News Gothic MT"/>
                        </a:rPr>
                        <a:t>15.7%</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95959"/>
                    </a:solidFill>
                  </a:tcPr>
                </a:tc>
                <a:tc>
                  <a:txBody>
                    <a:bodyPr/>
                    <a:lstStyle/>
                    <a:p>
                      <a:pPr marL="0" algn="ctr" defTabSz="914400" rtl="0" eaLnBrk="1" latinLnBrk="0" hangingPunct="1"/>
                      <a:r>
                        <a:rPr lang="en-US" sz="1200" kern="1200" dirty="0">
                          <a:solidFill>
                            <a:srgbClr val="404040"/>
                          </a:solidFill>
                          <a:latin typeface="News Gothic MT"/>
                          <a:ea typeface="+mn-ea"/>
                          <a:cs typeface="News Gothic MT"/>
                        </a:rPr>
                        <a:t>16.8%</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a:solidFill>
                            <a:schemeClr val="bg1"/>
                          </a:solidFill>
                          <a:latin typeface="News Gothic MT"/>
                          <a:cs typeface="News Gothic MT"/>
                        </a:rPr>
                        <a:t>15.9%</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lang="en-US" sz="1200" dirty="0">
                          <a:solidFill>
                            <a:srgbClr val="404040"/>
                          </a:solidFill>
                          <a:latin typeface="News Gothic MT"/>
                          <a:cs typeface="News Gothic MT"/>
                        </a:rPr>
                        <a:t>15.4%</a:t>
                      </a:r>
                    </a:p>
                  </a:txBody>
                  <a:tcPr marL="108000" marR="180000" marT="46800" marB="0" anchor="ctr" horzOverflow="overflow">
                    <a:lnL w="12700" cap="flat" cmpd="sng" algn="ctr">
                      <a:solidFill>
                        <a:srgbClr val="FFFFFF"/>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1464">
                <a:tc>
                  <a:txBody>
                    <a:bodyPr/>
                    <a:lstStyle/>
                    <a:p>
                      <a:pPr marL="0" marR="0" lvl="0" indent="0" algn="l"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200" b="0" i="0" u="none" strike="noStrike" cap="none" normalizeH="0" baseline="0" dirty="0">
                          <a:ln>
                            <a:noFill/>
                          </a:ln>
                          <a:solidFill>
                            <a:schemeClr val="tx1">
                              <a:lumMod val="75000"/>
                              <a:lumOff val="25000"/>
                            </a:schemeClr>
                          </a:solidFill>
                          <a:effectLst/>
                          <a:latin typeface="News Gothic MT"/>
                          <a:ea typeface="ＭＳ Ｐゴシック"/>
                          <a:cs typeface="News Gothic MT"/>
                        </a:rPr>
                        <a:t>Gross Margin</a:t>
                      </a:r>
                      <a:br>
                        <a:rPr kumimoji="0" lang="en-US" sz="1050" b="0" i="0" u="none" strike="noStrike" cap="none" normalizeH="0" baseline="0" dirty="0">
                          <a:ln>
                            <a:noFill/>
                          </a:ln>
                          <a:solidFill>
                            <a:schemeClr val="tx1">
                              <a:lumMod val="75000"/>
                              <a:lumOff val="25000"/>
                            </a:schemeClr>
                          </a:solidFill>
                          <a:effectLst/>
                          <a:latin typeface="News Gothic MT"/>
                          <a:ea typeface="ＭＳ Ｐゴシック"/>
                          <a:cs typeface="News Gothic MT"/>
                        </a:rPr>
                      </a:br>
                      <a:r>
                        <a:rPr kumimoji="0" lang="en-US" sz="1000" b="0" i="0" u="none" strike="noStrike" cap="none" normalizeH="0" baseline="0" dirty="0">
                          <a:ln>
                            <a:noFill/>
                          </a:ln>
                          <a:solidFill>
                            <a:schemeClr val="tx1">
                              <a:lumMod val="75000"/>
                              <a:lumOff val="25000"/>
                            </a:schemeClr>
                          </a:solidFill>
                          <a:effectLst/>
                          <a:latin typeface="News Gothic MT"/>
                          <a:ea typeface="ＭＳ Ｐゴシック"/>
                          <a:cs typeface="News Gothic MT"/>
                        </a:rPr>
                        <a:t>adjusted for manufacturing depreciation</a:t>
                      </a:r>
                      <a:endParaRPr kumimoji="0" lang="en-US" sz="1050" b="0" i="0" u="none" strike="noStrike" cap="none" normalizeH="0" baseline="0" dirty="0">
                        <a:ln>
                          <a:noFill/>
                        </a:ln>
                        <a:solidFill>
                          <a:schemeClr val="tx1">
                            <a:lumMod val="75000"/>
                            <a:lumOff val="25000"/>
                          </a:schemeClr>
                        </a:solidFill>
                        <a:effectLst/>
                        <a:latin typeface="News Gothic MT"/>
                        <a:ea typeface="ＭＳ Ｐゴシック"/>
                        <a:cs typeface="News Gothic MT"/>
                      </a:endParaRPr>
                    </a:p>
                  </a:txBody>
                  <a:tcPr marL="216000" marR="270000" marT="46800" marB="46800" anchor="ctr" horzOverflow="overflow">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a:noFill/>
                    </a:lnTlToBr>
                    <a:lnBlToTr>
                      <a:noFill/>
                    </a:lnBlToTr>
                    <a:solidFill>
                      <a:schemeClr val="bg1">
                        <a:lumMod val="85000"/>
                      </a:schemeClr>
                    </a:solidFill>
                  </a:tcPr>
                </a:tc>
                <a:tc>
                  <a:txBody>
                    <a:bodyPr/>
                    <a:lstStyle/>
                    <a:p>
                      <a:pPr marL="0" algn="ctr" defTabSz="914400" rtl="0" eaLnBrk="1" latinLnBrk="0" hangingPunct="1"/>
                      <a:r>
                        <a:rPr lang="en-US" sz="1200" kern="1200" dirty="0">
                          <a:solidFill>
                            <a:schemeClr val="bg1"/>
                          </a:solidFill>
                          <a:latin typeface="News Gothic MT"/>
                          <a:ea typeface="+mn-ea"/>
                          <a:cs typeface="News Gothic MT"/>
                        </a:rPr>
                        <a:t>22.3%</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95959"/>
                    </a:solidFill>
                  </a:tcPr>
                </a:tc>
                <a:tc>
                  <a:txBody>
                    <a:bodyPr/>
                    <a:lstStyle/>
                    <a:p>
                      <a:pPr marL="0" algn="ctr" defTabSz="914400" rtl="0" eaLnBrk="1" latinLnBrk="0" hangingPunct="1"/>
                      <a:r>
                        <a:rPr lang="en-US" sz="1200" kern="1200" dirty="0">
                          <a:solidFill>
                            <a:srgbClr val="404040"/>
                          </a:solidFill>
                          <a:latin typeface="News Gothic MT"/>
                          <a:ea typeface="+mn-ea"/>
                          <a:cs typeface="News Gothic MT"/>
                        </a:rPr>
                        <a:t>22.8%</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a:solidFill>
                            <a:schemeClr val="bg1"/>
                          </a:solidFill>
                          <a:latin typeface="News Gothic MT"/>
                          <a:cs typeface="News Gothic MT"/>
                        </a:rPr>
                        <a:t>22.6%</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lang="en-US" sz="1200" dirty="0">
                          <a:solidFill>
                            <a:srgbClr val="404040"/>
                          </a:solidFill>
                          <a:latin typeface="News Gothic MT"/>
                          <a:cs typeface="News Gothic MT"/>
                        </a:rPr>
                        <a:t>20.6%</a:t>
                      </a:r>
                    </a:p>
                  </a:txBody>
                  <a:tcPr marL="108000" marR="180000" marT="46800" marB="0" anchor="ctr" horzOverflow="overflow">
                    <a:lnL w="12700" cap="flat" cmpd="sng" algn="ctr">
                      <a:solidFill>
                        <a:srgbClr val="FFFFFF"/>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1464">
                <a:tc>
                  <a:txBody>
                    <a:bodyPr/>
                    <a:lstStyle/>
                    <a:p>
                      <a:pPr marL="0" marR="0" lvl="0" indent="0" algn="l" defTabSz="914400" rtl="0" eaLnBrk="1" fontAlgn="base" latinLnBrk="0" hangingPunct="1">
                        <a:lnSpc>
                          <a:spcPct val="100000"/>
                        </a:lnSpc>
                        <a:spcBef>
                          <a:spcPct val="0"/>
                        </a:spcBef>
                        <a:spcAft>
                          <a:spcPct val="0"/>
                        </a:spcAft>
                        <a:buClr>
                          <a:srgbClr val="D6E03D"/>
                        </a:buClr>
                        <a:buSzTx/>
                        <a:buFont typeface="Times" pitchFamily="18" charset="0"/>
                        <a:buNone/>
                        <a:tabLst/>
                      </a:pPr>
                      <a:r>
                        <a:rPr kumimoji="0" lang="en-US" sz="1200" b="0" i="0" u="none" strike="noStrike" kern="1200" cap="none" normalizeH="0" baseline="0" dirty="0">
                          <a:ln>
                            <a:noFill/>
                          </a:ln>
                          <a:solidFill>
                            <a:schemeClr val="tx1">
                              <a:lumMod val="75000"/>
                              <a:lumOff val="25000"/>
                            </a:schemeClr>
                          </a:solidFill>
                          <a:effectLst/>
                          <a:latin typeface="News Gothic MT"/>
                          <a:ea typeface="ＭＳ Ｐゴシック"/>
                          <a:cs typeface="News Gothic MT"/>
                        </a:rPr>
                        <a:t>Adjusted EBITDA (loss)</a:t>
                      </a:r>
                      <a:endParaRPr kumimoji="0" lang="en-US" sz="1200" b="0" i="0" u="none" strike="noStrike" kern="1200" cap="none" normalizeH="0" baseline="30000" dirty="0">
                        <a:ln>
                          <a:noFill/>
                        </a:ln>
                        <a:solidFill>
                          <a:schemeClr val="tx1">
                            <a:lumMod val="75000"/>
                            <a:lumOff val="25000"/>
                          </a:schemeClr>
                        </a:solidFill>
                        <a:effectLst/>
                        <a:latin typeface="News Gothic MT"/>
                        <a:ea typeface="ＭＳ Ｐゴシック"/>
                        <a:cs typeface="News Gothic MT"/>
                      </a:endParaRPr>
                    </a:p>
                  </a:txBody>
                  <a:tcPr marL="216000" marR="270000" marT="46800" marB="46800" anchor="ctr" horzOverflow="overflow">
                    <a:lnL w="635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a:noFill/>
                    </a:lnTlToBr>
                    <a:lnBlToTr>
                      <a:noFill/>
                    </a:lnBlToTr>
                    <a:solidFill>
                      <a:schemeClr val="bg1">
                        <a:lumMod val="85000"/>
                      </a:schemeClr>
                    </a:solidFill>
                  </a:tcPr>
                </a:tc>
                <a:tc>
                  <a:txBody>
                    <a:bodyPr/>
                    <a:lstStyle/>
                    <a:p>
                      <a:pPr marL="0" algn="ctr" defTabSz="914400" rtl="0" eaLnBrk="1" latinLnBrk="0" hangingPunct="1"/>
                      <a:r>
                        <a:rPr lang="en-US" sz="1200" kern="1200" dirty="0">
                          <a:solidFill>
                            <a:schemeClr val="bg1"/>
                          </a:solidFill>
                          <a:latin typeface="News Gothic MT"/>
                          <a:ea typeface="+mn-ea"/>
                          <a:cs typeface="News Gothic MT"/>
                        </a:rPr>
                        <a:t>($2.3)</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95959"/>
                    </a:solidFill>
                  </a:tcPr>
                </a:tc>
                <a:tc>
                  <a:txBody>
                    <a:bodyPr/>
                    <a:lstStyle/>
                    <a:p>
                      <a:pPr marL="0" algn="ctr" defTabSz="914400" rtl="0" eaLnBrk="1" latinLnBrk="0" hangingPunct="1"/>
                      <a:r>
                        <a:rPr lang="en-US" sz="1200" kern="1200" dirty="0">
                          <a:solidFill>
                            <a:srgbClr val="404040"/>
                          </a:solidFill>
                          <a:latin typeface="News Gothic MT"/>
                          <a:ea typeface="+mn-ea"/>
                          <a:cs typeface="News Gothic MT"/>
                        </a:rPr>
                        <a:t>($2.0)</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algn="ctr"/>
                      <a:r>
                        <a:rPr lang="en-US" sz="1200" dirty="0">
                          <a:solidFill>
                            <a:schemeClr val="bg1"/>
                          </a:solidFill>
                          <a:latin typeface="News Gothic MT"/>
                          <a:cs typeface="News Gothic MT"/>
                        </a:rPr>
                        <a:t>($4.4)</a:t>
                      </a:r>
                    </a:p>
                  </a:txBody>
                  <a:tcPr marL="108000" marR="180000" marT="4680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lang="en-US" sz="1200" dirty="0">
                          <a:solidFill>
                            <a:srgbClr val="404040"/>
                          </a:solidFill>
                          <a:latin typeface="News Gothic MT"/>
                          <a:cs typeface="News Gothic MT"/>
                        </a:rPr>
                        <a:t>($5.8)</a:t>
                      </a:r>
                    </a:p>
                  </a:txBody>
                  <a:tcPr marL="108000" marR="180000" marT="46800" marB="0" anchor="ctr" horzOverflow="overflow">
                    <a:lnL w="12700" cap="flat" cmpd="sng" algn="ctr">
                      <a:solidFill>
                        <a:srgbClr val="FFFFFF"/>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TextBox 6"/>
          <p:cNvSpPr txBox="1"/>
          <p:nvPr/>
        </p:nvSpPr>
        <p:spPr bwMode="auto">
          <a:xfrm>
            <a:off x="224112" y="4853605"/>
            <a:ext cx="9155632" cy="179801"/>
          </a:xfrm>
          <a:prstGeom prst="rect">
            <a:avLst/>
          </a:prstGeom>
          <a:ln>
            <a:miter lim="800000"/>
            <a:headEnd/>
            <a:tailEnd/>
          </a:ln>
        </p:spPr>
        <p:txBody>
          <a:bodyPr vert="horz" wrap="square" lIns="91440" tIns="45720" rIns="91440" bIns="45720" numCol="1" rtlCol="0" anchor="ctr" anchorCtr="0" compatLnSpc="1">
            <a:prstTxWarp prst="textNoShape">
              <a:avLst/>
            </a:prstTxWarp>
            <a:noAutofit/>
          </a:bodyPr>
          <a:lstStyle/>
          <a:p>
            <a:r>
              <a:rPr lang="en-US" sz="600" dirty="0">
                <a:solidFill>
                  <a:prstClr val="black">
                    <a:lumMod val="50000"/>
                    <a:lumOff val="50000"/>
                  </a:prstClr>
                </a:solidFill>
                <a:cs typeface="Arial" pitchFamily="34" charset="0"/>
              </a:rPr>
              <a:t>1) Adjusted EBITDA is defined as consolidated net income (loss) before interest, income taxes, depreciation, amortization, </a:t>
            </a:r>
            <a:br>
              <a:rPr lang="en-US" sz="600" dirty="0">
                <a:solidFill>
                  <a:prstClr val="black">
                    <a:lumMod val="50000"/>
                    <a:lumOff val="50000"/>
                  </a:prstClr>
                </a:solidFill>
                <a:cs typeface="Arial" pitchFamily="34" charset="0"/>
              </a:rPr>
            </a:br>
            <a:r>
              <a:rPr lang="en-US" sz="600" dirty="0">
                <a:solidFill>
                  <a:prstClr val="black">
                    <a:lumMod val="50000"/>
                    <a:lumOff val="50000"/>
                  </a:prstClr>
                </a:solidFill>
                <a:cs typeface="Arial" pitchFamily="34" charset="0"/>
              </a:rPr>
              <a:t>impairment loss on PP&amp;E, and other non-cash charges deducted in determining consolidated net income (loss). </a:t>
            </a:r>
            <a:endParaRPr lang="en-US" sz="600" i="1" kern="0" dirty="0">
              <a:solidFill>
                <a:schemeClr val="tx1">
                  <a:lumMod val="75000"/>
                  <a:lumOff val="25000"/>
                </a:schemeClr>
              </a:solidFill>
              <a:cs typeface="LFT Etica Regular"/>
            </a:endParaRPr>
          </a:p>
        </p:txBody>
      </p:sp>
    </p:spTree>
    <p:extLst>
      <p:ext uri="{BB962C8B-B14F-4D97-AF65-F5344CB8AC3E}">
        <p14:creationId xmlns:p14="http://schemas.microsoft.com/office/powerpoint/2010/main" val="181275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75" y="0"/>
            <a:ext cx="224113" cy="968375"/>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297160" y="-1"/>
            <a:ext cx="8229600" cy="968375"/>
          </a:xfrm>
        </p:spPr>
        <p:txBody>
          <a:bodyPr>
            <a:normAutofit/>
          </a:bodyPr>
          <a:lstStyle/>
          <a:p>
            <a:pPr>
              <a:lnSpc>
                <a:spcPct val="90000"/>
              </a:lnSpc>
            </a:pPr>
            <a:r>
              <a:rPr lang="en-US" sz="2200" dirty="0">
                <a:solidFill>
                  <a:schemeClr val="tx2"/>
                </a:solidFill>
              </a:rPr>
              <a:t>OPERATING COST</a:t>
            </a:r>
          </a:p>
        </p:txBody>
      </p:sp>
      <p:sp>
        <p:nvSpPr>
          <p:cNvPr id="12" name="Rectangle 3"/>
          <p:cNvSpPr txBox="1">
            <a:spLocks noChangeArrowheads="1"/>
          </p:cNvSpPr>
          <p:nvPr/>
        </p:nvSpPr>
        <p:spPr>
          <a:xfrm>
            <a:off x="4686379" y="3274346"/>
            <a:ext cx="4114800" cy="5060950"/>
          </a:xfrm>
          <a:prstGeom prst="rect">
            <a:avLst/>
          </a:prstGeom>
        </p:spPr>
        <p:txBody>
          <a:bodyPr vert="horz" lIns="91440" tIns="45720" rIns="91440" bIns="45720" rtlCol="0">
            <a:noAutofit/>
          </a:bodyPr>
          <a:lstStyle/>
          <a:p>
            <a:pPr marL="0" indent="0" fontAlgn="auto">
              <a:lnSpc>
                <a:spcPct val="80000"/>
              </a:lnSpc>
              <a:spcAft>
                <a:spcPts val="600"/>
              </a:spcAft>
              <a:buFont typeface="Arial"/>
              <a:buNone/>
              <a:defRPr/>
            </a:pPr>
            <a:endParaRPr lang="en-US" sz="850" dirty="0">
              <a:solidFill>
                <a:schemeClr val="tx1">
                  <a:lumMod val="65000"/>
                  <a:lumOff val="35000"/>
                </a:schemeClr>
              </a:solidFill>
            </a:endParaRPr>
          </a:p>
        </p:txBody>
      </p:sp>
      <p:sp>
        <p:nvSpPr>
          <p:cNvPr id="15" name="TextBox 14"/>
          <p:cNvSpPr txBox="1"/>
          <p:nvPr/>
        </p:nvSpPr>
        <p:spPr bwMode="auto">
          <a:xfrm>
            <a:off x="270196" y="842657"/>
            <a:ext cx="4248472" cy="576064"/>
          </a:xfrm>
          <a:prstGeom prst="rect">
            <a:avLst/>
          </a:prstGeom>
          <a:ln>
            <a:miter lim="800000"/>
            <a:headEnd/>
            <a:tailEnd/>
          </a:ln>
        </p:spPr>
        <p:txBody>
          <a:bodyPr vert="horz" wrap="square" lIns="91440" tIns="45720" rIns="91440" bIns="45720" numCol="1" rtlCol="0" anchor="ctr" anchorCtr="0" compatLnSpc="1">
            <a:prstTxWarp prst="textNoShape">
              <a:avLst/>
            </a:prstTxWarp>
            <a:noAutofit/>
          </a:bodyPr>
          <a:lstStyle/>
          <a:p>
            <a:pPr fontAlgn="auto">
              <a:spcAft>
                <a:spcPts val="0"/>
              </a:spcAft>
            </a:pPr>
            <a:r>
              <a:rPr lang="en-US" sz="1600" dirty="0">
                <a:solidFill>
                  <a:schemeClr val="tx1">
                    <a:lumMod val="65000"/>
                    <a:lumOff val="35000"/>
                  </a:schemeClr>
                </a:solidFill>
                <a:latin typeface="LFT Etica Regular"/>
                <a:cs typeface="LFT Etica Regular"/>
              </a:rPr>
              <a:t>Selling, General &amp; Administrative </a:t>
            </a:r>
          </a:p>
          <a:p>
            <a:pPr fontAlgn="auto">
              <a:spcAft>
                <a:spcPts val="0"/>
              </a:spcAft>
            </a:pPr>
            <a:r>
              <a:rPr lang="en-US" sz="1100" dirty="0">
                <a:solidFill>
                  <a:schemeClr val="tx1">
                    <a:lumMod val="65000"/>
                    <a:lumOff val="35000"/>
                  </a:schemeClr>
                </a:solidFill>
                <a:latin typeface="LFT Etica Regular"/>
                <a:cs typeface="LFT Etica Regular"/>
              </a:rPr>
              <a:t>(USD, millions)</a:t>
            </a:r>
          </a:p>
        </p:txBody>
      </p:sp>
      <p:sp>
        <p:nvSpPr>
          <p:cNvPr id="16" name="TextBox 15"/>
          <p:cNvSpPr txBox="1"/>
          <p:nvPr/>
        </p:nvSpPr>
        <p:spPr bwMode="auto">
          <a:xfrm>
            <a:off x="4869849" y="842657"/>
            <a:ext cx="4248472" cy="576064"/>
          </a:xfrm>
          <a:prstGeom prst="rect">
            <a:avLst/>
          </a:prstGeom>
          <a:ln>
            <a:miter lim="800000"/>
            <a:headEnd/>
            <a:tailEnd/>
          </a:ln>
        </p:spPr>
        <p:txBody>
          <a:bodyPr vert="horz" wrap="square" lIns="91440" tIns="45720" rIns="91440" bIns="45720" numCol="1" rtlCol="0" anchor="ctr" anchorCtr="0" compatLnSpc="1">
            <a:prstTxWarp prst="textNoShape">
              <a:avLst/>
            </a:prstTxWarp>
            <a:noAutofit/>
          </a:bodyPr>
          <a:lstStyle/>
          <a:p>
            <a:pPr fontAlgn="auto">
              <a:spcAft>
                <a:spcPts val="0"/>
              </a:spcAft>
            </a:pPr>
            <a:r>
              <a:rPr lang="en-US" sz="1600" dirty="0">
                <a:solidFill>
                  <a:schemeClr val="tx1">
                    <a:lumMod val="65000"/>
                    <a:lumOff val="35000"/>
                  </a:schemeClr>
                </a:solidFill>
                <a:latin typeface="LFT Etica Regular"/>
                <a:cs typeface="LFT Etica Regular"/>
              </a:rPr>
              <a:t>Research &amp; Development</a:t>
            </a:r>
          </a:p>
          <a:p>
            <a:pPr lvl="0" fontAlgn="auto">
              <a:spcAft>
                <a:spcPts val="0"/>
              </a:spcAft>
            </a:pPr>
            <a:r>
              <a:rPr lang="en-US" sz="1100" dirty="0">
                <a:solidFill>
                  <a:schemeClr val="tx1">
                    <a:lumMod val="65000"/>
                    <a:lumOff val="35000"/>
                  </a:schemeClr>
                </a:solidFill>
                <a:latin typeface="LFT Etica Regular"/>
                <a:cs typeface="LFT Etica Regular"/>
              </a:rPr>
              <a:t>(USD, millions)</a:t>
            </a:r>
          </a:p>
        </p:txBody>
      </p:sp>
      <p:sp>
        <p:nvSpPr>
          <p:cNvPr id="18" name="Rectangle 17"/>
          <p:cNvSpPr/>
          <p:nvPr/>
        </p:nvSpPr>
        <p:spPr>
          <a:xfrm>
            <a:off x="250243" y="3852204"/>
            <a:ext cx="4536504" cy="415498"/>
          </a:xfrm>
          <a:prstGeom prst="rect">
            <a:avLst/>
          </a:prstGeom>
        </p:spPr>
        <p:txBody>
          <a:bodyPr wrap="square">
            <a:spAutoFit/>
          </a:bodyPr>
          <a:lstStyle/>
          <a:p>
            <a:r>
              <a:rPr lang="en-US" sz="700" dirty="0">
                <a:solidFill>
                  <a:schemeClr val="tx1">
                    <a:lumMod val="65000"/>
                    <a:lumOff val="35000"/>
                  </a:schemeClr>
                </a:solidFill>
              </a:rPr>
              <a:t>Selling, general and administrative expenses and research and development expenses excludes share-based compensation, depreciation and amortization, provision for termination benefits and foreign exchange </a:t>
            </a:r>
            <a:r>
              <a:rPr lang="en-US" sz="700">
                <a:solidFill>
                  <a:schemeClr val="tx1">
                    <a:lumMod val="65000"/>
                    <a:lumOff val="35000"/>
                  </a:schemeClr>
                </a:solidFill>
              </a:rPr>
              <a:t>gains and losses</a:t>
            </a:r>
            <a:endParaRPr lang="en-US" sz="700" dirty="0">
              <a:solidFill>
                <a:schemeClr val="tx1">
                  <a:lumMod val="65000"/>
                  <a:lumOff val="35000"/>
                </a:schemeClr>
              </a:solidFill>
            </a:endParaRPr>
          </a:p>
        </p:txBody>
      </p:sp>
      <p:sp>
        <p:nvSpPr>
          <p:cNvPr id="21" name="Rectangle 20"/>
          <p:cNvSpPr/>
          <p:nvPr/>
        </p:nvSpPr>
        <p:spPr>
          <a:xfrm>
            <a:off x="0" y="4293707"/>
            <a:ext cx="9144000" cy="8497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2" name="TextBox 21"/>
          <p:cNvSpPr txBox="1"/>
          <p:nvPr/>
        </p:nvSpPr>
        <p:spPr>
          <a:xfrm>
            <a:off x="160681" y="4395437"/>
            <a:ext cx="6038031" cy="646331"/>
          </a:xfrm>
          <a:prstGeom prst="rect">
            <a:avLst/>
          </a:prstGeom>
          <a:noFill/>
        </p:spPr>
        <p:txBody>
          <a:bodyPr wrap="square" rtlCol="0">
            <a:spAutoFit/>
          </a:bodyPr>
          <a:lstStyle>
            <a:defPPr>
              <a:defRPr lang="en-US"/>
            </a:defPPr>
            <a:lvl1pPr>
              <a:defRPr>
                <a:solidFill>
                  <a:schemeClr val="bg1"/>
                </a:solidFill>
              </a:defRPr>
            </a:lvl1pPr>
          </a:lstStyle>
          <a:p>
            <a:r>
              <a:rPr lang="en-US" dirty="0"/>
              <a:t>STRICT FINANCIAL DISCIPLINE WITH TARGETED INVESTMENT IN HIGH GROWTH AREAS</a:t>
            </a:r>
          </a:p>
        </p:txBody>
      </p:sp>
      <p:graphicFrame>
        <p:nvGraphicFramePr>
          <p:cNvPr id="19" name="Chart 18"/>
          <p:cNvGraphicFramePr>
            <a:graphicFrameLocks/>
          </p:cNvGraphicFramePr>
          <p:nvPr>
            <p:extLst>
              <p:ext uri="{D42A27DB-BD31-4B8C-83A1-F6EECF244321}">
                <p14:modId xmlns:p14="http://schemas.microsoft.com/office/powerpoint/2010/main" val="957148726"/>
              </p:ext>
            </p:extLst>
          </p:nvPr>
        </p:nvGraphicFramePr>
        <p:xfrm>
          <a:off x="297161" y="1471969"/>
          <a:ext cx="3816128" cy="2497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704263304"/>
              </p:ext>
            </p:extLst>
          </p:nvPr>
        </p:nvGraphicFramePr>
        <p:xfrm>
          <a:off x="4884430" y="1822912"/>
          <a:ext cx="3819066" cy="2146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3"/>
          <p:cNvSpPr>
            <a:spLocks noGrp="1"/>
          </p:cNvSpPr>
          <p:nvPr>
            <p:ph type="ftr" sz="quarter" idx="11"/>
          </p:nvPr>
        </p:nvSpPr>
        <p:spPr>
          <a:xfrm>
            <a:off x="5705427" y="4857750"/>
            <a:ext cx="2895600" cy="285750"/>
          </a:xfrm>
        </p:spPr>
        <p:txBody>
          <a:bodyPr/>
          <a:lstStyle/>
          <a:p>
            <a:r>
              <a:rPr lang="en-US" dirty="0">
                <a:solidFill>
                  <a:schemeClr val="bg1"/>
                </a:solidFill>
              </a:rPr>
              <a:t>ECOSYNTHETIX INC.</a:t>
            </a:r>
          </a:p>
        </p:txBody>
      </p:sp>
      <p:sp>
        <p:nvSpPr>
          <p:cNvPr id="11"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solidFill>
                  <a:schemeClr val="bg1"/>
                </a:solidFill>
              </a:rPr>
              <a:t>14</a:t>
            </a:fld>
            <a:endParaRPr lang="en-US">
              <a:solidFill>
                <a:schemeClr val="bg1"/>
              </a:solidFill>
            </a:endParaRPr>
          </a:p>
        </p:txBody>
      </p:sp>
    </p:spTree>
    <p:extLst>
      <p:ext uri="{BB962C8B-B14F-4D97-AF65-F5344CB8AC3E}">
        <p14:creationId xmlns:p14="http://schemas.microsoft.com/office/powerpoint/2010/main" val="304847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4112" y="943310"/>
            <a:ext cx="8919888" cy="3889376"/>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4"/>
          <p:cNvSpPr/>
          <p:nvPr/>
        </p:nvSpPr>
        <p:spPr>
          <a:xfrm>
            <a:off x="0" y="4308456"/>
            <a:ext cx="9144000" cy="8497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
        <p:nvSpPr>
          <p:cNvPr id="19" name="Oval 18"/>
          <p:cNvSpPr/>
          <p:nvPr/>
        </p:nvSpPr>
        <p:spPr>
          <a:xfrm>
            <a:off x="565100" y="1304116"/>
            <a:ext cx="2594866" cy="2594866"/>
          </a:xfrm>
          <a:prstGeom prst="ellipse">
            <a:avLst/>
          </a:prstGeom>
          <a:noFill/>
          <a:ln w="762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353942" y="-1"/>
            <a:ext cx="8229600" cy="968375"/>
          </a:xfrm>
        </p:spPr>
        <p:txBody>
          <a:bodyPr>
            <a:normAutofit/>
          </a:bodyPr>
          <a:lstStyle/>
          <a:p>
            <a:pPr>
              <a:lnSpc>
                <a:spcPct val="90000"/>
              </a:lnSpc>
            </a:pPr>
            <a:r>
              <a:rPr lang="en-US" sz="2200" dirty="0">
                <a:solidFill>
                  <a:schemeClr val="accent6"/>
                </a:solidFill>
              </a:rPr>
              <a:t>OUR FUNDAMENTALS</a:t>
            </a:r>
          </a:p>
        </p:txBody>
      </p:sp>
      <p:sp>
        <p:nvSpPr>
          <p:cNvPr id="24" name="Footer Placeholder 3"/>
          <p:cNvSpPr>
            <a:spLocks noGrp="1"/>
          </p:cNvSpPr>
          <p:nvPr>
            <p:ph type="ftr" sz="quarter" idx="11"/>
          </p:nvPr>
        </p:nvSpPr>
        <p:spPr>
          <a:xfrm>
            <a:off x="5705427" y="4857750"/>
            <a:ext cx="2895600"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ECOSYNTHETIX INC.</a:t>
            </a:r>
          </a:p>
        </p:txBody>
      </p:sp>
      <p:sp>
        <p:nvSpPr>
          <p:cNvPr id="25" name="Slide Number Placeholder 4"/>
          <p:cNvSpPr>
            <a:spLocks noGrp="1"/>
          </p:cNvSpPr>
          <p:nvPr>
            <p:ph type="sldNum" sz="quarter" idx="12"/>
          </p:nvPr>
        </p:nvSpPr>
        <p:spPr>
          <a:xfrm>
            <a:off x="8605813" y="4857750"/>
            <a:ext cx="390733"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9FE1A4-8209-284C-AC0E-E26D610CCB61}" type="slidenum">
              <a:rPr kumimoji="0" lang="en-US"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b="0" i="0" u="none" strike="noStrike" kern="0" cap="none" spc="0" normalizeH="0" baseline="0" noProof="0">
              <a:ln>
                <a:noFill/>
              </a:ln>
              <a:solidFill>
                <a:schemeClr val="bg1"/>
              </a:solidFill>
              <a:effectLst/>
              <a:uLnTx/>
              <a:uFillTx/>
            </a:endParaRPr>
          </a:p>
        </p:txBody>
      </p:sp>
      <p:grpSp>
        <p:nvGrpSpPr>
          <p:cNvPr id="17" name="Group 16"/>
          <p:cNvGrpSpPr/>
          <p:nvPr/>
        </p:nvGrpSpPr>
        <p:grpSpPr>
          <a:xfrm>
            <a:off x="1202091" y="1836556"/>
            <a:ext cx="1905498" cy="1622837"/>
            <a:chOff x="6432892" y="2344414"/>
            <a:chExt cx="2328428" cy="1622837"/>
          </a:xfrm>
        </p:grpSpPr>
        <p:sp>
          <p:nvSpPr>
            <p:cNvPr id="32" name="TextBox 31"/>
            <p:cNvSpPr txBox="1"/>
            <p:nvPr/>
          </p:nvSpPr>
          <p:spPr>
            <a:xfrm>
              <a:off x="6432892" y="3062388"/>
              <a:ext cx="2328428" cy="904863"/>
            </a:xfrm>
            <a:prstGeom prst="rect">
              <a:avLst/>
            </a:prstGeom>
            <a:noFill/>
          </p:spPr>
          <p:txBody>
            <a:bodyPr wrap="square" rtlCol="0">
              <a:spAutoFit/>
            </a:bodyPr>
            <a:lstStyle>
              <a:defPPr>
                <a:defRPr lang="en-US"/>
              </a:defPPr>
              <a:lvl1pPr>
                <a:defRPr>
                  <a:solidFill>
                    <a:schemeClr val="bg1"/>
                  </a:solidFill>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cash &amp; term</a:t>
              </a:r>
              <a:br>
                <a:rPr kumimoji="0" lang="en-US" sz="1800" b="0" i="0" u="none" strike="noStrike" kern="0" cap="none" spc="0" normalizeH="0" baseline="0" noProof="0" dirty="0">
                  <a:ln>
                    <a:noFill/>
                  </a:ln>
                  <a:solidFill>
                    <a:srgbClr val="FFFFFF"/>
                  </a:solidFill>
                  <a:effectLst/>
                  <a:uLnTx/>
                  <a:uFillTx/>
                </a:rPr>
              </a:br>
              <a:r>
                <a:rPr kumimoji="0" lang="en-US" sz="1800" b="0" i="0" u="none" strike="noStrike" kern="0" cap="none" spc="0" normalizeH="0" baseline="0" noProof="0" dirty="0">
                  <a:ln>
                    <a:noFill/>
                  </a:ln>
                  <a:solidFill>
                    <a:srgbClr val="FFFFFF"/>
                  </a:solidFill>
                  <a:effectLst/>
                  <a:uLnTx/>
                  <a:uFillTx/>
                </a:rPr>
                <a:t>deposits</a:t>
              </a:r>
              <a:br>
                <a:rPr kumimoji="0" lang="en-US" sz="1800" b="0" i="0" u="none" strike="noStrike" kern="0" cap="none" spc="0" normalizeH="0" baseline="0" noProof="0" dirty="0">
                  <a:ln>
                    <a:noFill/>
                  </a:ln>
                  <a:solidFill>
                    <a:srgbClr val="FFFFFF"/>
                  </a:solidFill>
                  <a:effectLst/>
                  <a:uLnTx/>
                  <a:uFillTx/>
                </a:rPr>
              </a:br>
              <a:r>
                <a:rPr kumimoji="0" lang="en-US" sz="1200" b="0" i="0" u="none" strike="noStrike" kern="0" cap="none" spc="0" normalizeH="0" baseline="0" noProof="0" dirty="0">
                  <a:ln>
                    <a:noFill/>
                  </a:ln>
                  <a:solidFill>
                    <a:srgbClr val="FFFFFF"/>
                  </a:solidFill>
                  <a:effectLst/>
                  <a:uLnTx/>
                  <a:uFillTx/>
                </a:rPr>
                <a:t>(June 30, 2016) </a:t>
              </a:r>
              <a:endParaRPr kumimoji="0" lang="en-US" sz="1800" b="0" i="0" u="none" strike="noStrike" kern="0" cap="none" spc="0" normalizeH="0" baseline="0" noProof="0" dirty="0">
                <a:ln>
                  <a:noFill/>
                </a:ln>
                <a:solidFill>
                  <a:srgbClr val="FFFFFF"/>
                </a:solidFill>
                <a:effectLst/>
                <a:uLnTx/>
                <a:uFillTx/>
              </a:endParaRPr>
            </a:p>
          </p:txBody>
        </p:sp>
        <p:sp>
          <p:nvSpPr>
            <p:cNvPr id="33" name="Rectangle 32"/>
            <p:cNvSpPr/>
            <p:nvPr/>
          </p:nvSpPr>
          <p:spPr>
            <a:xfrm>
              <a:off x="6655225" y="2344414"/>
              <a:ext cx="2106095"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rPr>
                <a:t>57M </a:t>
              </a:r>
            </a:p>
          </p:txBody>
        </p:sp>
      </p:grpSp>
      <p:sp>
        <p:nvSpPr>
          <p:cNvPr id="22" name="Rectangle 21"/>
          <p:cNvSpPr/>
          <p:nvPr/>
        </p:nvSpPr>
        <p:spPr>
          <a:xfrm>
            <a:off x="-1" y="-1"/>
            <a:ext cx="224113" cy="968375"/>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a:xfrm>
            <a:off x="3592833" y="1447769"/>
            <a:ext cx="5403713"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CAPITAL TO EXECUTE COMMERCIAL STRATEGY IN WOOD COMPOSITES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RETAINING A BASE BUSINESS IN PAPER</a:t>
            </a:r>
            <a:br>
              <a:rPr kumimoji="0" lang="en-US" sz="1800" b="0" i="0" u="none" strike="noStrike" kern="0" cap="none" spc="0" normalizeH="0" baseline="0" noProof="0" dirty="0">
                <a:ln>
                  <a:noFill/>
                </a:ln>
                <a:solidFill>
                  <a:schemeClr val="bg1"/>
                </a:solidFill>
                <a:effectLst/>
                <a:uLnTx/>
                <a:uFillTx/>
              </a:rPr>
            </a:br>
            <a:r>
              <a:rPr kumimoji="0" lang="en-US" sz="1800" b="0" i="0" u="none" strike="noStrike" kern="0" cap="none" spc="0" normalizeH="0" baseline="0" noProof="0" dirty="0">
                <a:ln>
                  <a:noFill/>
                </a:ln>
                <a:solidFill>
                  <a:schemeClr val="bg1"/>
                </a:solidFill>
                <a:effectLst/>
                <a:uLnTx/>
                <a:uFillTx/>
              </a:rPr>
              <a:t>OF ~$3M/QTR DESPITE HEADWINDS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FOCUSED RESOURCES</a:t>
            </a:r>
            <a:br>
              <a:rPr kumimoji="0" lang="en-US" sz="1800" b="0" i="0" u="none" strike="noStrike" kern="0" cap="none" spc="0" normalizeH="0" baseline="0" noProof="0" dirty="0">
                <a:ln>
                  <a:noFill/>
                </a:ln>
                <a:solidFill>
                  <a:schemeClr val="bg1"/>
                </a:solidFill>
                <a:effectLst/>
                <a:uLnTx/>
                <a:uFillTx/>
              </a:rPr>
            </a:br>
            <a:r>
              <a:rPr kumimoji="0" lang="en-US" sz="1800" b="0" i="0" u="none" strike="noStrike" kern="0" cap="none" spc="0" normalizeH="0" baseline="0" noProof="0" dirty="0">
                <a:ln>
                  <a:noFill/>
                </a:ln>
                <a:solidFill>
                  <a:schemeClr val="bg1"/>
                </a:solidFill>
                <a:effectLst/>
                <a:uLnTx/>
                <a:uFillTx/>
              </a:rPr>
              <a:t>IN WOOD COMPOSITES</a:t>
            </a:r>
          </a:p>
        </p:txBody>
      </p:sp>
      <p:sp>
        <p:nvSpPr>
          <p:cNvPr id="42" name="Rectangle 41"/>
          <p:cNvSpPr/>
          <p:nvPr/>
        </p:nvSpPr>
        <p:spPr>
          <a:xfrm>
            <a:off x="689786" y="2142366"/>
            <a:ext cx="88357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rPr>
              <a:t>US$</a:t>
            </a:r>
          </a:p>
        </p:txBody>
      </p:sp>
      <p:sp>
        <p:nvSpPr>
          <p:cNvPr id="23" name="Rectangle 22"/>
          <p:cNvSpPr/>
          <p:nvPr/>
        </p:nvSpPr>
        <p:spPr>
          <a:xfrm>
            <a:off x="353942" y="4517859"/>
            <a:ext cx="8247085"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STREAMLINED OPERATIONS WITH STRONG BALANCE SHEET</a:t>
            </a:r>
          </a:p>
        </p:txBody>
      </p:sp>
    </p:spTree>
    <p:extLst>
      <p:ext uri="{BB962C8B-B14F-4D97-AF65-F5344CB8AC3E}">
        <p14:creationId xmlns:p14="http://schemas.microsoft.com/office/powerpoint/2010/main" val="372051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1" cy="4293707"/>
          </a:xfrm>
          <a:prstGeom prst="rect">
            <a:avLst/>
          </a:prstGeom>
          <a:effectLst/>
        </p:spPr>
      </p:pic>
      <p:sp>
        <p:nvSpPr>
          <p:cNvPr id="8" name="Rectangle 7"/>
          <p:cNvSpPr/>
          <p:nvPr/>
        </p:nvSpPr>
        <p:spPr>
          <a:xfrm>
            <a:off x="0" y="4293707"/>
            <a:ext cx="9144000" cy="849793"/>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3941" y="-1"/>
            <a:ext cx="8742993" cy="968375"/>
          </a:xfrm>
        </p:spPr>
        <p:txBody>
          <a:bodyPr>
            <a:normAutofit/>
          </a:bodyPr>
          <a:lstStyle/>
          <a:p>
            <a:pPr>
              <a:lnSpc>
                <a:spcPct val="90000"/>
              </a:lnSpc>
            </a:pPr>
            <a:r>
              <a:rPr lang="en-US" sz="2200" b="1" dirty="0">
                <a:solidFill>
                  <a:schemeClr val="accent2">
                    <a:lumMod val="50000"/>
                  </a:schemeClr>
                </a:solidFill>
              </a:rPr>
              <a:t>DURABIND:</a:t>
            </a:r>
            <a:r>
              <a:rPr lang="en-US" sz="2200" b="1" dirty="0">
                <a:solidFill>
                  <a:schemeClr val="bg1"/>
                </a:solidFill>
              </a:rPr>
              <a:t> </a:t>
            </a:r>
            <a:br>
              <a:rPr lang="en-US" sz="2200" b="1" dirty="0">
                <a:solidFill>
                  <a:schemeClr val="bg1"/>
                </a:solidFill>
              </a:rPr>
            </a:br>
            <a:r>
              <a:rPr lang="en-US" sz="2200" b="1" dirty="0">
                <a:solidFill>
                  <a:schemeClr val="bg1"/>
                </a:solidFill>
              </a:rPr>
              <a:t>NO ADDED FORMALDEHYDE …NO PROBLEM!</a:t>
            </a:r>
          </a:p>
        </p:txBody>
      </p:sp>
      <p:sp>
        <p:nvSpPr>
          <p:cNvPr id="7" name="TextBox 6"/>
          <p:cNvSpPr txBox="1"/>
          <p:nvPr/>
        </p:nvSpPr>
        <p:spPr>
          <a:xfrm>
            <a:off x="353941" y="4373907"/>
            <a:ext cx="7586547" cy="646331"/>
          </a:xfrm>
          <a:prstGeom prst="rect">
            <a:avLst/>
          </a:prstGeom>
          <a:noFill/>
        </p:spPr>
        <p:txBody>
          <a:bodyPr wrap="square" rtlCol="0">
            <a:spAutoFit/>
          </a:bodyPr>
          <a:lstStyle>
            <a:defPPr>
              <a:defRPr lang="en-US"/>
            </a:defPPr>
            <a:lvl1pPr>
              <a:defRPr>
                <a:solidFill>
                  <a:schemeClr val="bg1"/>
                </a:solidFill>
              </a:defRPr>
            </a:lvl1pPr>
          </a:lstStyle>
          <a:p>
            <a:r>
              <a:rPr lang="en-US" dirty="0"/>
              <a:t>OBJECTIVE: TRANSFORM THE WOOD COMPOSITE RESIN MARKET WITH OUR PROPRIETARY, SUSTAINABLE NAF SOLUTIONS</a:t>
            </a:r>
          </a:p>
        </p:txBody>
      </p:sp>
      <p:sp>
        <p:nvSpPr>
          <p:cNvPr id="16" name="Footer Placeholder 3"/>
          <p:cNvSpPr>
            <a:spLocks noGrp="1"/>
          </p:cNvSpPr>
          <p:nvPr>
            <p:ph type="ftr" sz="quarter" idx="11"/>
          </p:nvPr>
        </p:nvSpPr>
        <p:spPr>
          <a:xfrm>
            <a:off x="5705427" y="4857750"/>
            <a:ext cx="2895600" cy="285750"/>
          </a:xfrm>
        </p:spPr>
        <p:txBody>
          <a:bodyPr/>
          <a:lstStyle/>
          <a:p>
            <a:r>
              <a:rPr lang="en-US" dirty="0">
                <a:solidFill>
                  <a:schemeClr val="bg1"/>
                </a:solidFill>
              </a:rPr>
              <a:t>ECOSYNTHETIX INC.</a:t>
            </a:r>
          </a:p>
        </p:txBody>
      </p:sp>
      <p:sp>
        <p:nvSpPr>
          <p:cNvPr id="17"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solidFill>
                  <a:schemeClr val="bg1"/>
                </a:solidFill>
              </a:rPr>
              <a:t>16</a:t>
            </a:fld>
            <a:endParaRPr lang="en-US" dirty="0">
              <a:solidFill>
                <a:schemeClr val="bg1"/>
              </a:solidFill>
            </a:endParaRPr>
          </a:p>
        </p:txBody>
      </p:sp>
      <p:sp>
        <p:nvSpPr>
          <p:cNvPr id="20" name="Rectangle 19"/>
          <p:cNvSpPr/>
          <p:nvPr/>
        </p:nvSpPr>
        <p:spPr>
          <a:xfrm>
            <a:off x="-1" y="-1"/>
            <a:ext cx="224113" cy="928511"/>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370985" y="1013190"/>
            <a:ext cx="5403713"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EPA INCREASING</a:t>
            </a:r>
            <a:br>
              <a:rPr kumimoji="0" lang="en-US" sz="1800" b="1" i="0" u="none" strike="noStrike" kern="0" cap="none" spc="0" normalizeH="0" baseline="0" noProof="0" dirty="0">
                <a:ln>
                  <a:noFill/>
                </a:ln>
                <a:effectLst/>
                <a:uLnTx/>
                <a:uFillTx/>
              </a:rPr>
            </a:br>
            <a:r>
              <a:rPr kumimoji="0" lang="en-US" sz="1800" b="1" i="0" u="none" strike="noStrike" kern="0" cap="none" spc="0" normalizeH="0" baseline="0" noProof="0" dirty="0">
                <a:ln>
                  <a:noFill/>
                </a:ln>
                <a:effectLst/>
                <a:uLnTx/>
                <a:uFillTx/>
              </a:rPr>
              <a:t>REGULATION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WALMART &amp; IKEA </a:t>
            </a:r>
            <a:br>
              <a:rPr kumimoji="0" lang="en-US" sz="1800" b="1" i="0" u="none" strike="noStrike" kern="0" cap="none" spc="0" normalizeH="0" baseline="0" noProof="0" dirty="0">
                <a:ln>
                  <a:noFill/>
                </a:ln>
                <a:effectLst/>
                <a:uLnTx/>
                <a:uFillTx/>
              </a:rPr>
            </a:br>
            <a:r>
              <a:rPr kumimoji="0" lang="en-US" sz="1800" b="1" i="0" u="none" strike="noStrike" kern="0" cap="none" spc="0" normalizeH="0" baseline="0" noProof="0" dirty="0">
                <a:ln>
                  <a:noFill/>
                </a:ln>
                <a:effectLst/>
                <a:uLnTx/>
                <a:uFillTx/>
              </a:rPr>
              <a:t>WITH</a:t>
            </a:r>
            <a:r>
              <a:rPr kumimoji="0" lang="en-US" sz="1800" b="1" i="0" u="none" strike="noStrike" kern="0" cap="none" spc="0" normalizeH="0" noProof="0" dirty="0">
                <a:ln>
                  <a:noFill/>
                </a:ln>
                <a:effectLst/>
                <a:uLnTx/>
                <a:uFillTx/>
              </a:rPr>
              <a:t> GOALS TO ELIMINATE</a:t>
            </a:r>
            <a:endParaRPr kumimoji="0" lang="en-US" sz="18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b="1" kern="0" noProof="0" dirty="0"/>
              <a:t>TRIAL PIPELINE</a:t>
            </a:r>
            <a:br>
              <a:rPr lang="en-US" b="1" kern="0" noProof="0" dirty="0"/>
            </a:br>
            <a:r>
              <a:rPr lang="en-US" b="1" kern="0" noProof="0" dirty="0"/>
              <a:t>EXPANDING AND GROWING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rPr>
              <a:t>EXPECT FIRST CUSTOMER</a:t>
            </a:r>
            <a:br>
              <a:rPr kumimoji="0" lang="en-US" sz="1800" b="1" i="0" u="none" strike="noStrike" kern="0" cap="none" spc="0" normalizeH="0" baseline="0" noProof="0" dirty="0">
                <a:ln>
                  <a:noFill/>
                </a:ln>
                <a:effectLst/>
                <a:uLnTx/>
                <a:uFillTx/>
              </a:rPr>
            </a:br>
            <a:r>
              <a:rPr kumimoji="0" lang="en-US" sz="1800" b="1" i="0" u="none" strike="noStrike" kern="0" cap="none" spc="0" normalizeH="0" baseline="0" noProof="0" dirty="0">
                <a:ln>
                  <a:noFill/>
                </a:ln>
                <a:effectLst/>
                <a:uLnTx/>
                <a:uFillTx/>
              </a:rPr>
              <a:t>IN NEAR</a:t>
            </a:r>
            <a:r>
              <a:rPr kumimoji="0" lang="en-US" sz="1800" b="1" i="0" u="none" strike="noStrike" kern="0" cap="none" spc="0" normalizeH="0" noProof="0" dirty="0">
                <a:ln>
                  <a:noFill/>
                </a:ln>
                <a:effectLst/>
                <a:uLnTx/>
                <a:uFillTx/>
              </a:rPr>
              <a:t> TERM</a:t>
            </a:r>
            <a:endParaRPr kumimoji="0" lang="en-US" sz="1400" b="1"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418051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9144001" cy="4857750"/>
          </a:xfrm>
          <a:prstGeom prst="rect">
            <a:avLst/>
          </a:prstGeom>
        </p:spPr>
      </p:pic>
      <p:sp>
        <p:nvSpPr>
          <p:cNvPr id="2" name="Title 1"/>
          <p:cNvSpPr>
            <a:spLocks noGrp="1"/>
          </p:cNvSpPr>
          <p:nvPr>
            <p:ph type="title"/>
          </p:nvPr>
        </p:nvSpPr>
        <p:spPr/>
        <p:txBody>
          <a:bodyPr>
            <a:normAutofit/>
          </a:bodyPr>
          <a:lstStyle/>
          <a:p>
            <a:pPr>
              <a:lnSpc>
                <a:spcPct val="90000"/>
              </a:lnSpc>
            </a:pPr>
            <a:r>
              <a:rPr lang="en-US" sz="2200" dirty="0">
                <a:solidFill>
                  <a:schemeClr val="tx2"/>
                </a:solidFill>
              </a:rPr>
              <a:t>POSITIONED TO BECOME LEADING NO ADDED</a:t>
            </a:r>
            <a:br>
              <a:rPr lang="en-US" sz="2200" dirty="0">
                <a:solidFill>
                  <a:schemeClr val="tx2"/>
                </a:solidFill>
              </a:rPr>
            </a:br>
            <a:r>
              <a:rPr lang="en-US" sz="2200" dirty="0">
                <a:solidFill>
                  <a:schemeClr val="tx2"/>
                </a:solidFill>
              </a:rPr>
              <a:t>FORMALDEHYDE SOLUTIONS COMPANY</a:t>
            </a:r>
          </a:p>
        </p:txBody>
      </p:sp>
      <p:sp>
        <p:nvSpPr>
          <p:cNvPr id="69" name="Footer Placeholder 3"/>
          <p:cNvSpPr>
            <a:spLocks noGrp="1"/>
          </p:cNvSpPr>
          <p:nvPr>
            <p:ph type="ftr" sz="quarter" idx="11"/>
          </p:nvPr>
        </p:nvSpPr>
        <p:spPr>
          <a:xfrm>
            <a:off x="5705427" y="4857750"/>
            <a:ext cx="2895600" cy="285750"/>
          </a:xfrm>
        </p:spPr>
        <p:txBody>
          <a:bodyPr/>
          <a:lstStyle/>
          <a:p>
            <a:r>
              <a:rPr lang="en-US" dirty="0">
                <a:solidFill>
                  <a:schemeClr val="tx1">
                    <a:lumMod val="75000"/>
                    <a:lumOff val="25000"/>
                  </a:schemeClr>
                </a:solidFill>
              </a:rPr>
              <a:t>ECOSYNTHETIX INC.</a:t>
            </a:r>
          </a:p>
        </p:txBody>
      </p:sp>
      <p:sp>
        <p:nvSpPr>
          <p:cNvPr id="70"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solidFill>
                  <a:schemeClr val="tx1">
                    <a:lumMod val="75000"/>
                    <a:lumOff val="25000"/>
                  </a:schemeClr>
                </a:solidFill>
              </a:rPr>
              <a:t>17</a:t>
            </a:fld>
            <a:endParaRPr lang="en-US" dirty="0">
              <a:solidFill>
                <a:schemeClr val="tx1">
                  <a:lumMod val="75000"/>
                  <a:lumOff val="25000"/>
                </a:schemeClr>
              </a:solidFill>
            </a:endParaRPr>
          </a:p>
        </p:txBody>
      </p:sp>
      <p:sp>
        <p:nvSpPr>
          <p:cNvPr id="3" name="Rectangle 2"/>
          <p:cNvSpPr/>
          <p:nvPr/>
        </p:nvSpPr>
        <p:spPr>
          <a:xfrm>
            <a:off x="-1" y="-1"/>
            <a:ext cx="224113" cy="968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546431" y="2996859"/>
            <a:ext cx="1560729" cy="1532109"/>
            <a:chOff x="790892" y="2620533"/>
            <a:chExt cx="1560729" cy="1532109"/>
          </a:xfrm>
        </p:grpSpPr>
        <p:sp>
          <p:nvSpPr>
            <p:cNvPr id="72" name="Oval 71"/>
            <p:cNvSpPr/>
            <p:nvPr/>
          </p:nvSpPr>
          <p:spPr>
            <a:xfrm>
              <a:off x="790892" y="2620533"/>
              <a:ext cx="1532109" cy="1532109"/>
            </a:xfrm>
            <a:prstGeom prst="ellipse">
              <a:avLst/>
            </a:prstGeom>
            <a:solidFill>
              <a:schemeClr val="bg1"/>
            </a:solidFill>
            <a:ln w="76200" cmpd="sng">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852810" y="3159524"/>
              <a:ext cx="1498811" cy="629232"/>
            </a:xfrm>
            <a:prstGeom prst="rect">
              <a:avLst/>
            </a:prstGeom>
            <a:noFill/>
            <a:effectLst/>
          </p:spPr>
          <p:txBody>
            <a:bodyPr wrap="square" rtlCol="0">
              <a:spAutoFit/>
            </a:bodyPr>
            <a:lstStyle/>
            <a:p>
              <a:pPr>
                <a:lnSpc>
                  <a:spcPts val="1400"/>
                </a:lnSpc>
              </a:pPr>
              <a:r>
                <a:rPr lang="de-DE" sz="1050" b="1" dirty="0">
                  <a:solidFill>
                    <a:schemeClr val="tx1">
                      <a:lumMod val="50000"/>
                      <a:lumOff val="50000"/>
                    </a:schemeClr>
                  </a:solidFill>
                </a:rPr>
                <a:t>US</a:t>
              </a:r>
              <a:r>
                <a:rPr lang="de-DE" sz="2800" b="1" dirty="0">
                  <a:solidFill>
                    <a:schemeClr val="tx1">
                      <a:lumMod val="50000"/>
                      <a:lumOff val="50000"/>
                    </a:schemeClr>
                  </a:solidFill>
                </a:rPr>
                <a:t>$57M</a:t>
              </a:r>
            </a:p>
            <a:p>
              <a:pPr>
                <a:lnSpc>
                  <a:spcPts val="1400"/>
                </a:lnSpc>
              </a:pPr>
              <a:r>
                <a:rPr lang="en-US" sz="1100" kern="0" dirty="0">
                  <a:solidFill>
                    <a:srgbClr val="7F7F7F"/>
                  </a:solidFill>
                  <a:latin typeface="LFT Etica Regular"/>
                  <a:cs typeface="LFT Etica Regular"/>
                </a:rPr>
                <a:t>cash &amp; term deposits with no debt</a:t>
              </a:r>
              <a:endParaRPr lang="en-US" sz="1400" dirty="0">
                <a:solidFill>
                  <a:srgbClr val="7F7F7F"/>
                </a:solidFill>
              </a:endParaRPr>
            </a:p>
          </p:txBody>
        </p:sp>
      </p:grpSp>
      <p:grpSp>
        <p:nvGrpSpPr>
          <p:cNvPr id="16" name="Group 15"/>
          <p:cNvGrpSpPr/>
          <p:nvPr/>
        </p:nvGrpSpPr>
        <p:grpSpPr>
          <a:xfrm>
            <a:off x="2027461" y="3009747"/>
            <a:ext cx="1683140" cy="1532109"/>
            <a:chOff x="1902802" y="2620533"/>
            <a:chExt cx="1683140" cy="1532109"/>
          </a:xfrm>
        </p:grpSpPr>
        <p:sp>
          <p:nvSpPr>
            <p:cNvPr id="76" name="Oval 75"/>
            <p:cNvSpPr/>
            <p:nvPr/>
          </p:nvSpPr>
          <p:spPr>
            <a:xfrm>
              <a:off x="1902802" y="2620533"/>
              <a:ext cx="1532109" cy="1532109"/>
            </a:xfrm>
            <a:prstGeom prst="ellipse">
              <a:avLst/>
            </a:prstGeom>
            <a:solidFill>
              <a:schemeClr val="bg1"/>
            </a:solidFill>
            <a:ln w="76200" cmpd="sng">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2087131" y="3159524"/>
              <a:ext cx="1498811" cy="630942"/>
            </a:xfrm>
            <a:prstGeom prst="rect">
              <a:avLst/>
            </a:prstGeom>
            <a:noFill/>
            <a:effectLst/>
          </p:spPr>
          <p:txBody>
            <a:bodyPr wrap="square" rtlCol="0">
              <a:spAutoFit/>
            </a:bodyPr>
            <a:lstStyle/>
            <a:p>
              <a:pPr>
                <a:lnSpc>
                  <a:spcPts val="1400"/>
                </a:lnSpc>
              </a:pPr>
              <a:r>
                <a:rPr lang="de-DE" sz="3400" b="1" dirty="0">
                  <a:solidFill>
                    <a:schemeClr val="tx1">
                      <a:lumMod val="50000"/>
                      <a:lumOff val="50000"/>
                    </a:schemeClr>
                  </a:solidFill>
                </a:rPr>
                <a:t>50</a:t>
              </a:r>
            </a:p>
            <a:p>
              <a:pPr>
                <a:lnSpc>
                  <a:spcPts val="1400"/>
                </a:lnSpc>
              </a:pPr>
              <a:r>
                <a:rPr lang="en-US" sz="1100" kern="0" dirty="0">
                  <a:solidFill>
                    <a:srgbClr val="7F7F7F"/>
                  </a:solidFill>
                  <a:latin typeface="LFT Etica Regular"/>
                  <a:cs typeface="LFT Etica Regular"/>
                </a:rPr>
                <a:t>experienced team members</a:t>
              </a:r>
              <a:endParaRPr lang="en-US" sz="1400" dirty="0">
                <a:solidFill>
                  <a:srgbClr val="7F7F7F"/>
                </a:solidFill>
              </a:endParaRPr>
            </a:p>
          </p:txBody>
        </p:sp>
      </p:grpSp>
      <p:grpSp>
        <p:nvGrpSpPr>
          <p:cNvPr id="20" name="Group 19"/>
          <p:cNvGrpSpPr/>
          <p:nvPr/>
        </p:nvGrpSpPr>
        <p:grpSpPr>
          <a:xfrm>
            <a:off x="6787242" y="379111"/>
            <a:ext cx="2046919" cy="2032866"/>
            <a:chOff x="7192176" y="615217"/>
            <a:chExt cx="1542697" cy="1532109"/>
          </a:xfrm>
        </p:grpSpPr>
        <p:sp>
          <p:nvSpPr>
            <p:cNvPr id="85" name="Oval 84"/>
            <p:cNvSpPr/>
            <p:nvPr/>
          </p:nvSpPr>
          <p:spPr>
            <a:xfrm>
              <a:off x="7192176" y="615217"/>
              <a:ext cx="1532109" cy="1532109"/>
            </a:xfrm>
            <a:prstGeom prst="ellipse">
              <a:avLst/>
            </a:prstGeom>
            <a:solidFill>
              <a:schemeClr val="accent1"/>
            </a:solidFill>
            <a:ln w="76200" cmpd="sng">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7346723" y="914172"/>
              <a:ext cx="1388150" cy="904651"/>
            </a:xfrm>
            <a:prstGeom prst="rect">
              <a:avLst/>
            </a:prstGeom>
            <a:noFill/>
          </p:spPr>
          <p:txBody>
            <a:bodyPr wrap="square" rtlCol="0">
              <a:spAutoFit/>
            </a:bodyPr>
            <a:lstStyle/>
            <a:p>
              <a:r>
                <a:rPr lang="en-US" sz="2400" dirty="0">
                  <a:solidFill>
                    <a:schemeClr val="bg1"/>
                  </a:solidFill>
                </a:rPr>
                <a:t>Passion </a:t>
              </a:r>
              <a:br>
                <a:rPr lang="en-US" sz="2400" dirty="0">
                  <a:solidFill>
                    <a:schemeClr val="bg1"/>
                  </a:solidFill>
                </a:rPr>
              </a:br>
              <a:r>
                <a:rPr lang="en-US" sz="2400" dirty="0">
                  <a:solidFill>
                    <a:schemeClr val="bg1"/>
                  </a:solidFill>
                </a:rPr>
                <a:t>for green chemistry</a:t>
              </a:r>
            </a:p>
          </p:txBody>
        </p:sp>
      </p:grpSp>
      <p:sp>
        <p:nvSpPr>
          <p:cNvPr id="63" name="Oval 62"/>
          <p:cNvSpPr/>
          <p:nvPr/>
        </p:nvSpPr>
        <p:spPr>
          <a:xfrm>
            <a:off x="3789636" y="3009743"/>
            <a:ext cx="1532109" cy="1532109"/>
          </a:xfrm>
          <a:prstGeom prst="ellipse">
            <a:avLst/>
          </a:prstGeom>
          <a:solidFill>
            <a:schemeClr val="bg1"/>
          </a:solidFill>
          <a:ln w="76200" cmpd="sng">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4056472" y="3741844"/>
            <a:ext cx="1439169" cy="707886"/>
          </a:xfrm>
          <a:prstGeom prst="rect">
            <a:avLst/>
          </a:prstGeom>
          <a:noFill/>
          <a:effectLst/>
        </p:spPr>
        <p:txBody>
          <a:bodyPr wrap="square" rtlCol="0">
            <a:spAutoFit/>
          </a:bodyPr>
          <a:lstStyle/>
          <a:p>
            <a:pPr>
              <a:lnSpc>
                <a:spcPts val="1200"/>
              </a:lnSpc>
            </a:pPr>
            <a:r>
              <a:rPr lang="en-US" sz="1050" kern="0" dirty="0">
                <a:solidFill>
                  <a:srgbClr val="7F7F7F"/>
                </a:solidFill>
                <a:latin typeface="LFT Etica Regular"/>
                <a:cs typeface="LFT Etica Regular"/>
              </a:rPr>
              <a:t>top global</a:t>
            </a:r>
            <a:br>
              <a:rPr lang="en-US" sz="1050" kern="0" dirty="0">
                <a:solidFill>
                  <a:srgbClr val="7F7F7F"/>
                </a:solidFill>
                <a:latin typeface="LFT Etica Regular"/>
                <a:cs typeface="LFT Etica Regular"/>
              </a:rPr>
            </a:br>
            <a:r>
              <a:rPr lang="en-US" sz="1050" kern="0" dirty="0">
                <a:solidFill>
                  <a:srgbClr val="7F7F7F"/>
                </a:solidFill>
                <a:latin typeface="LFT Etica Regular"/>
                <a:cs typeface="LFT Etica Regular"/>
              </a:rPr>
              <a:t>wood composites manufacturers</a:t>
            </a:r>
            <a:br>
              <a:rPr lang="en-US" sz="1050" kern="0" dirty="0">
                <a:solidFill>
                  <a:srgbClr val="7F7F7F"/>
                </a:solidFill>
                <a:latin typeface="LFT Etica Regular"/>
                <a:cs typeface="LFT Etica Regular"/>
              </a:rPr>
            </a:br>
            <a:r>
              <a:rPr lang="en-US" sz="1050" kern="0" dirty="0">
                <a:solidFill>
                  <a:srgbClr val="7F7F7F"/>
                </a:solidFill>
                <a:latin typeface="LFT Etica Regular"/>
                <a:cs typeface="LFT Etica Regular"/>
              </a:rPr>
              <a:t>in trials</a:t>
            </a:r>
            <a:endParaRPr lang="en-US" sz="1200" dirty="0">
              <a:solidFill>
                <a:srgbClr val="7F7F7F"/>
              </a:solidFill>
            </a:endParaRPr>
          </a:p>
        </p:txBody>
      </p:sp>
      <p:grpSp>
        <p:nvGrpSpPr>
          <p:cNvPr id="21" name="Group 20"/>
          <p:cNvGrpSpPr/>
          <p:nvPr/>
        </p:nvGrpSpPr>
        <p:grpSpPr>
          <a:xfrm>
            <a:off x="7303955" y="3009745"/>
            <a:ext cx="1599165" cy="1532109"/>
            <a:chOff x="1902802" y="2620533"/>
            <a:chExt cx="1599165" cy="1532109"/>
          </a:xfrm>
        </p:grpSpPr>
        <p:sp>
          <p:nvSpPr>
            <p:cNvPr id="22" name="Oval 21"/>
            <p:cNvSpPr/>
            <p:nvPr/>
          </p:nvSpPr>
          <p:spPr>
            <a:xfrm>
              <a:off x="1902802" y="2620533"/>
              <a:ext cx="1532109" cy="1532109"/>
            </a:xfrm>
            <a:prstGeom prst="ellipse">
              <a:avLst/>
            </a:prstGeom>
            <a:solidFill>
              <a:schemeClr val="bg1"/>
            </a:solidFill>
            <a:ln w="76200" cmpd="sng">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003156" y="3152802"/>
              <a:ext cx="1498811" cy="630942"/>
            </a:xfrm>
            <a:prstGeom prst="rect">
              <a:avLst/>
            </a:prstGeom>
            <a:noFill/>
            <a:effectLst/>
          </p:spPr>
          <p:txBody>
            <a:bodyPr wrap="square" rtlCol="0">
              <a:spAutoFit/>
            </a:bodyPr>
            <a:lstStyle/>
            <a:p>
              <a:pPr>
                <a:lnSpc>
                  <a:spcPts val="1400"/>
                </a:lnSpc>
              </a:pPr>
              <a:r>
                <a:rPr lang="de-DE" sz="3400" b="1" dirty="0">
                  <a:solidFill>
                    <a:schemeClr val="tx1">
                      <a:lumMod val="50000"/>
                      <a:lumOff val="50000"/>
                    </a:schemeClr>
                  </a:solidFill>
                </a:rPr>
                <a:t>235M</a:t>
              </a:r>
            </a:p>
            <a:p>
              <a:pPr>
                <a:lnSpc>
                  <a:spcPts val="1400"/>
                </a:lnSpc>
              </a:pPr>
              <a:r>
                <a:rPr lang="en-US" sz="1100" kern="0" dirty="0">
                  <a:solidFill>
                    <a:srgbClr val="7F7F7F"/>
                  </a:solidFill>
                  <a:latin typeface="LFT Etica Regular"/>
                  <a:cs typeface="LFT Etica Regular"/>
                </a:rPr>
                <a:t>lbs production capacity</a:t>
              </a:r>
              <a:endParaRPr lang="en-US" sz="1400" dirty="0">
                <a:solidFill>
                  <a:srgbClr val="7F7F7F"/>
                </a:solidFill>
              </a:endParaRPr>
            </a:p>
          </p:txBody>
        </p:sp>
      </p:grpSp>
      <p:grpSp>
        <p:nvGrpSpPr>
          <p:cNvPr id="24" name="Group 23"/>
          <p:cNvGrpSpPr/>
          <p:nvPr/>
        </p:nvGrpSpPr>
        <p:grpSpPr>
          <a:xfrm>
            <a:off x="251838" y="3009744"/>
            <a:ext cx="1696588" cy="1532109"/>
            <a:chOff x="1902802" y="2620533"/>
            <a:chExt cx="1696588" cy="1532109"/>
          </a:xfrm>
        </p:grpSpPr>
        <p:sp>
          <p:nvSpPr>
            <p:cNvPr id="25" name="Oval 24"/>
            <p:cNvSpPr/>
            <p:nvPr/>
          </p:nvSpPr>
          <p:spPr>
            <a:xfrm>
              <a:off x="1902802" y="2620533"/>
              <a:ext cx="1532109" cy="1532109"/>
            </a:xfrm>
            <a:prstGeom prst="ellipse">
              <a:avLst/>
            </a:prstGeom>
            <a:solidFill>
              <a:schemeClr val="bg1"/>
            </a:solidFill>
            <a:ln w="76200" cmpd="sng">
              <a:solidFill>
                <a:srgbClr val="8DC6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100579" y="3166250"/>
              <a:ext cx="1498811" cy="630942"/>
            </a:xfrm>
            <a:prstGeom prst="rect">
              <a:avLst/>
            </a:prstGeom>
            <a:noFill/>
            <a:effectLst/>
          </p:spPr>
          <p:txBody>
            <a:bodyPr wrap="square" rtlCol="0">
              <a:spAutoFit/>
            </a:bodyPr>
            <a:lstStyle/>
            <a:p>
              <a:pPr>
                <a:lnSpc>
                  <a:spcPts val="1400"/>
                </a:lnSpc>
              </a:pPr>
              <a:r>
                <a:rPr lang="de-DE" sz="3400" b="1" dirty="0">
                  <a:solidFill>
                    <a:schemeClr val="tx1">
                      <a:lumMod val="50000"/>
                      <a:lumOff val="50000"/>
                    </a:schemeClr>
                  </a:solidFill>
                </a:rPr>
                <a:t>&gt;20</a:t>
              </a:r>
            </a:p>
            <a:p>
              <a:pPr>
                <a:lnSpc>
                  <a:spcPts val="1400"/>
                </a:lnSpc>
              </a:pPr>
              <a:r>
                <a:rPr lang="en-US" sz="1100" kern="0" dirty="0">
                  <a:solidFill>
                    <a:srgbClr val="7F7F7F"/>
                  </a:solidFill>
                  <a:latin typeface="LFT Etica Regular"/>
                </a:rPr>
                <a:t>global patent </a:t>
              </a:r>
              <a:br>
                <a:rPr lang="en-US" sz="1100" kern="0" dirty="0">
                  <a:solidFill>
                    <a:srgbClr val="7F7F7F"/>
                  </a:solidFill>
                  <a:latin typeface="LFT Etica Regular"/>
                </a:rPr>
              </a:br>
              <a:r>
                <a:rPr lang="en-US" sz="1100" kern="0" dirty="0">
                  <a:solidFill>
                    <a:srgbClr val="7F7F7F"/>
                  </a:solidFill>
                  <a:latin typeface="LFT Etica Regular"/>
                </a:rPr>
                <a:t>families</a:t>
              </a:r>
              <a:endParaRPr lang="en-US" sz="1400" dirty="0">
                <a:solidFill>
                  <a:srgbClr val="7F7F7F"/>
                </a:solidFill>
              </a:endParaRPr>
            </a:p>
          </p:txBody>
        </p:sp>
      </p:grpSp>
      <p:sp>
        <p:nvSpPr>
          <p:cNvPr id="5" name="TextBox 4"/>
          <p:cNvSpPr txBox="1"/>
          <p:nvPr/>
        </p:nvSpPr>
        <p:spPr>
          <a:xfrm>
            <a:off x="3799208" y="3276160"/>
            <a:ext cx="1467984" cy="615553"/>
          </a:xfrm>
          <a:prstGeom prst="rect">
            <a:avLst/>
          </a:prstGeom>
          <a:noFill/>
        </p:spPr>
        <p:txBody>
          <a:bodyPr wrap="square" rtlCol="0">
            <a:spAutoFit/>
          </a:bodyPr>
          <a:lstStyle/>
          <a:p>
            <a:r>
              <a:rPr lang="en-US" sz="3400" b="1" dirty="0">
                <a:solidFill>
                  <a:srgbClr val="7F7F7F"/>
                </a:solidFill>
              </a:rPr>
              <a:t>&gt;5/15</a:t>
            </a:r>
          </a:p>
        </p:txBody>
      </p:sp>
    </p:spTree>
    <p:extLst>
      <p:ext uri="{BB962C8B-B14F-4D97-AF65-F5344CB8AC3E}">
        <p14:creationId xmlns:p14="http://schemas.microsoft.com/office/powerpoint/2010/main" val="250019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632908" y="569846"/>
            <a:ext cx="914400" cy="685800"/>
          </a:xfrm>
          <a:prstGeom prst="rect">
            <a:avLst/>
          </a:prstGeom>
          <a:ln>
            <a:miter lim="800000"/>
            <a:headEnd/>
            <a:tailEnd/>
          </a:ln>
        </p:spPr>
        <p:txBody>
          <a:bodyPr vert="horz" wrap="none" lIns="91440" tIns="45720" rIns="91440" bIns="45720" numCol="1" rtlCol="0" anchor="ctr" anchorCtr="0" compatLnSpc="1">
            <a:prstTxWarp prst="textNoShape">
              <a:avLst/>
            </a:prstTxWarp>
            <a:noAutofit/>
          </a:bodyPr>
          <a:lstStyle/>
          <a:p>
            <a:pPr fontAlgn="auto">
              <a:spcAft>
                <a:spcPts val="0"/>
              </a:spcAft>
            </a:pPr>
            <a:endParaRPr lang="en-US" sz="2800" dirty="0" err="1">
              <a:solidFill>
                <a:schemeClr val="accent5">
                  <a:lumMod val="50000"/>
                </a:schemeClr>
              </a:solidFill>
              <a:latin typeface="LFT Etica Regular"/>
              <a:cs typeface="LFT Etica Regular"/>
            </a:endParaRPr>
          </a:p>
        </p:txBody>
      </p:sp>
      <p:graphicFrame>
        <p:nvGraphicFramePr>
          <p:cNvPr id="3" name="Table 2"/>
          <p:cNvGraphicFramePr>
            <a:graphicFrameLocks noGrp="1"/>
          </p:cNvGraphicFramePr>
          <p:nvPr>
            <p:extLst>
              <p:ext uri="{D42A27DB-BD31-4B8C-83A1-F6EECF244321}">
                <p14:modId xmlns:p14="http://schemas.microsoft.com/office/powerpoint/2010/main" val="1425970437"/>
              </p:ext>
            </p:extLst>
          </p:nvPr>
        </p:nvGraphicFramePr>
        <p:xfrm>
          <a:off x="224111" y="957109"/>
          <a:ext cx="8916580" cy="3900640"/>
        </p:xfrm>
        <a:graphic>
          <a:graphicData uri="http://schemas.openxmlformats.org/drawingml/2006/table">
            <a:tbl>
              <a:tblPr firstRow="1" bandRow="1">
                <a:tableStyleId>{5C22544A-7EE6-4342-B048-85BDC9FD1C3A}</a:tableStyleId>
              </a:tblPr>
              <a:tblGrid>
                <a:gridCol w="4458290">
                  <a:extLst>
                    <a:ext uri="{9D8B030D-6E8A-4147-A177-3AD203B41FA5}">
                      <a16:colId xmlns:a16="http://schemas.microsoft.com/office/drawing/2014/main" val="20000"/>
                    </a:ext>
                  </a:extLst>
                </a:gridCol>
                <a:gridCol w="4458290">
                  <a:extLst>
                    <a:ext uri="{9D8B030D-6E8A-4147-A177-3AD203B41FA5}">
                      <a16:colId xmlns:a16="http://schemas.microsoft.com/office/drawing/2014/main" val="20001"/>
                    </a:ext>
                  </a:extLst>
                </a:gridCol>
              </a:tblGrid>
              <a:tr h="780128">
                <a:tc>
                  <a:txBody>
                    <a:bodyPr/>
                    <a:lstStyle/>
                    <a:p>
                      <a:pPr algn="l"/>
                      <a:r>
                        <a:rPr lang="en-US" sz="1400" b="0" dirty="0">
                          <a:solidFill>
                            <a:srgbClr val="FFFFFF"/>
                          </a:solidFill>
                          <a:latin typeface="+mj-lt"/>
                        </a:rPr>
                        <a:t>TSX Symbol</a:t>
                      </a:r>
                    </a:p>
                  </a:txBody>
                  <a:tcPr marL="274320" marT="34290" marB="3429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dirty="0">
                          <a:solidFill>
                            <a:srgbClr val="FFFFFF"/>
                          </a:solidFill>
                          <a:latin typeface="+mj-lt"/>
                        </a:rPr>
                        <a:t>ECO</a:t>
                      </a:r>
                    </a:p>
                  </a:txBody>
                  <a:tcPr marT="34290" marB="34290" anchor="ctr">
                    <a:lnL w="9525"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80128">
                <a:tc>
                  <a:txBody>
                    <a:bodyPr/>
                    <a:lstStyle/>
                    <a:p>
                      <a:pPr algn="l"/>
                      <a:r>
                        <a:rPr lang="en-US" sz="1400" b="0" dirty="0">
                          <a:solidFill>
                            <a:schemeClr val="bg1"/>
                          </a:solidFill>
                          <a:latin typeface="+mj-lt"/>
                        </a:rPr>
                        <a:t>Shares</a:t>
                      </a:r>
                      <a:r>
                        <a:rPr lang="en-US" sz="1400" b="0" baseline="0" dirty="0">
                          <a:solidFill>
                            <a:schemeClr val="bg1"/>
                          </a:solidFill>
                          <a:latin typeface="+mj-lt"/>
                        </a:rPr>
                        <a:t> Outstanding </a:t>
                      </a:r>
                      <a:r>
                        <a:rPr lang="en-US" sz="800" b="0" baseline="0" dirty="0">
                          <a:solidFill>
                            <a:schemeClr val="bg1"/>
                          </a:solidFill>
                          <a:latin typeface="+mj-lt"/>
                        </a:rPr>
                        <a:t>(</a:t>
                      </a:r>
                      <a:r>
                        <a:rPr lang="en-US" sz="800" b="0" kern="1200" baseline="0" dirty="0">
                          <a:solidFill>
                            <a:schemeClr val="bg1"/>
                          </a:solidFill>
                          <a:latin typeface="+mj-lt"/>
                          <a:ea typeface="+mn-ea"/>
                          <a:cs typeface="+mn-cs"/>
                        </a:rPr>
                        <a:t>includes put/call shares) </a:t>
                      </a:r>
                    </a:p>
                  </a:txBody>
                  <a:tcPr marL="274320" marT="34290" marB="3429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400" b="0" dirty="0">
                          <a:solidFill>
                            <a:schemeClr val="bg1"/>
                          </a:solidFill>
                          <a:latin typeface="+mj-lt"/>
                        </a:rPr>
                        <a:t>59,289,214</a:t>
                      </a:r>
                    </a:p>
                  </a:txBody>
                  <a:tcPr marT="34290" marB="34290" anchor="ctr">
                    <a:lnL w="9525" cap="flat" cmpd="sng" algn="ctr">
                      <a:no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1"/>
                  </a:ext>
                </a:extLst>
              </a:tr>
              <a:tr h="780128">
                <a:tc>
                  <a:txBody>
                    <a:bodyPr/>
                    <a:lstStyle/>
                    <a:p>
                      <a:pPr algn="l"/>
                      <a:r>
                        <a:rPr lang="en-US" sz="1400" b="0" dirty="0">
                          <a:solidFill>
                            <a:srgbClr val="FFFFFF"/>
                          </a:solidFill>
                          <a:latin typeface="+mj-lt"/>
                        </a:rPr>
                        <a:t>Market Capitalization</a:t>
                      </a:r>
                      <a:r>
                        <a:rPr lang="en-US" sz="1400" b="0" baseline="0" dirty="0">
                          <a:solidFill>
                            <a:srgbClr val="FFFFFF"/>
                          </a:solidFill>
                          <a:latin typeface="+mj-lt"/>
                        </a:rPr>
                        <a:t> </a:t>
                      </a:r>
                      <a:r>
                        <a:rPr lang="en-US" sz="800" b="0" baseline="0" dirty="0">
                          <a:solidFill>
                            <a:srgbClr val="FFFFFF"/>
                          </a:solidFill>
                          <a:latin typeface="+mj-lt"/>
                        </a:rPr>
                        <a:t>(as at Aug 10, 2016)</a:t>
                      </a:r>
                      <a:endParaRPr lang="en-US" sz="800" b="0" dirty="0">
                        <a:solidFill>
                          <a:srgbClr val="FFFFFF"/>
                        </a:solidFill>
                        <a:latin typeface="+mj-lt"/>
                      </a:endParaRPr>
                    </a:p>
                  </a:txBody>
                  <a:tcPr marL="274320" marT="34290" marB="3429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506E9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FFFFFF"/>
                          </a:solidFill>
                          <a:latin typeface="+mj-lt"/>
                          <a:cs typeface="Arial" charset="0"/>
                        </a:rPr>
                        <a:t>CDN $103.2M</a:t>
                      </a:r>
                    </a:p>
                  </a:txBody>
                  <a:tcPr marT="34290" marB="34290" anchor="ctr">
                    <a:lnL w="9525" cap="flat" cmpd="sng" algn="ctr">
                      <a:no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506E94"/>
                    </a:solidFill>
                  </a:tcPr>
                </a:tc>
                <a:extLst>
                  <a:ext uri="{0D108BD9-81ED-4DB2-BD59-A6C34878D82A}">
                    <a16:rowId xmlns:a16="http://schemas.microsoft.com/office/drawing/2014/main" val="10002"/>
                  </a:ext>
                </a:extLst>
              </a:tr>
              <a:tr h="780128">
                <a:tc>
                  <a:txBody>
                    <a:bodyPr/>
                    <a:lstStyle/>
                    <a:p>
                      <a:pPr algn="l"/>
                      <a:r>
                        <a:rPr lang="en-US" sz="1400" b="0" dirty="0">
                          <a:solidFill>
                            <a:srgbClr val="FFFFFF"/>
                          </a:solidFill>
                          <a:latin typeface="+mj-lt"/>
                        </a:rPr>
                        <a:t>Net Debt </a:t>
                      </a:r>
                    </a:p>
                  </a:txBody>
                  <a:tcPr marL="274320" marT="34290" marB="3429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3C536F"/>
                    </a:solidFill>
                  </a:tcPr>
                </a:tc>
                <a:tc>
                  <a:txBody>
                    <a:bodyPr/>
                    <a:lstStyle/>
                    <a:p>
                      <a:pPr algn="ctr"/>
                      <a:r>
                        <a:rPr lang="en-US" sz="1400" b="0" dirty="0">
                          <a:solidFill>
                            <a:srgbClr val="FFFFFF"/>
                          </a:solidFill>
                          <a:latin typeface="+mj-lt"/>
                        </a:rPr>
                        <a:t>Nil</a:t>
                      </a:r>
                    </a:p>
                  </a:txBody>
                  <a:tcPr marT="34290" marB="34290" anchor="ctr">
                    <a:lnL w="9525" cap="flat" cmpd="sng" algn="ctr">
                      <a:no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3C536F"/>
                    </a:solidFill>
                  </a:tcPr>
                </a:tc>
                <a:extLst>
                  <a:ext uri="{0D108BD9-81ED-4DB2-BD59-A6C34878D82A}">
                    <a16:rowId xmlns:a16="http://schemas.microsoft.com/office/drawing/2014/main" val="10003"/>
                  </a:ext>
                </a:extLst>
              </a:tr>
              <a:tr h="780128">
                <a:tc>
                  <a:txBody>
                    <a:bodyPr/>
                    <a:lstStyle/>
                    <a:p>
                      <a:pPr marL="0" algn="l" defTabSz="457200" rtl="0" eaLnBrk="1" latinLnBrk="0" hangingPunct="1"/>
                      <a:r>
                        <a:rPr lang="en-US" sz="1400" b="0" dirty="0">
                          <a:solidFill>
                            <a:schemeClr val="bg1"/>
                          </a:solidFill>
                          <a:latin typeface="+mj-lt"/>
                        </a:rPr>
                        <a:t>Cash</a:t>
                      </a:r>
                      <a:r>
                        <a:rPr lang="en-US" sz="1400" b="0" baseline="0" dirty="0">
                          <a:solidFill>
                            <a:schemeClr val="bg1"/>
                          </a:solidFill>
                          <a:latin typeface="+mj-lt"/>
                        </a:rPr>
                        <a:t> Balance </a:t>
                      </a:r>
                      <a:r>
                        <a:rPr lang="en-US" sz="800" b="0" kern="1200" baseline="0" dirty="0">
                          <a:solidFill>
                            <a:srgbClr val="FFFFFF"/>
                          </a:solidFill>
                          <a:latin typeface="+mj-lt"/>
                          <a:ea typeface="+mn-ea"/>
                          <a:cs typeface="+mn-cs"/>
                        </a:rPr>
                        <a:t>(as at June 30, 2016)</a:t>
                      </a:r>
                    </a:p>
                  </a:txBody>
                  <a:tcPr marL="274320" marT="34290" marB="3429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6E94"/>
                    </a:solidFill>
                  </a:tcPr>
                </a:tc>
                <a:tc>
                  <a:txBody>
                    <a:bodyPr/>
                    <a:lstStyle/>
                    <a:p>
                      <a:pPr algn="ctr"/>
                      <a:r>
                        <a:rPr lang="en-US" sz="1400" b="0" dirty="0">
                          <a:solidFill>
                            <a:schemeClr val="bg1"/>
                          </a:solidFill>
                          <a:latin typeface="+mj-lt"/>
                        </a:rPr>
                        <a:t>USD $57.4M / CDN $75.3M</a:t>
                      </a:r>
                    </a:p>
                  </a:txBody>
                  <a:tcPr marT="34290" marB="34290" anchor="ctr">
                    <a:lnL w="9525" cap="flat" cmpd="sng" algn="ctr">
                      <a:noFill/>
                      <a:prstDash val="sysDash"/>
                      <a:round/>
                      <a:headEnd type="none" w="med" len="med"/>
                      <a:tailEnd type="none" w="med" len="med"/>
                    </a:lnL>
                    <a:lnR w="12700" cap="flat" cmpd="sng" algn="ctr">
                      <a:no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6E94"/>
                    </a:solidFill>
                  </a:tcPr>
                </a:tc>
                <a:extLst>
                  <a:ext uri="{0D108BD9-81ED-4DB2-BD59-A6C34878D82A}">
                    <a16:rowId xmlns:a16="http://schemas.microsoft.com/office/drawing/2014/main" val="10004"/>
                  </a:ext>
                </a:extLst>
              </a:tr>
            </a:tbl>
          </a:graphicData>
        </a:graphic>
      </p:graphicFrame>
      <p:sp>
        <p:nvSpPr>
          <p:cNvPr id="9" name="Title 1"/>
          <p:cNvSpPr>
            <a:spLocks noGrp="1"/>
          </p:cNvSpPr>
          <p:nvPr>
            <p:ph type="title"/>
          </p:nvPr>
        </p:nvSpPr>
        <p:spPr>
          <a:xfrm>
            <a:off x="353942" y="-1"/>
            <a:ext cx="8229600" cy="968375"/>
          </a:xfrm>
        </p:spPr>
        <p:txBody>
          <a:bodyPr>
            <a:normAutofit/>
          </a:bodyPr>
          <a:lstStyle/>
          <a:p>
            <a:pPr>
              <a:lnSpc>
                <a:spcPct val="90000"/>
              </a:lnSpc>
            </a:pPr>
            <a:r>
              <a:rPr lang="en-US" sz="2200" dirty="0">
                <a:solidFill>
                  <a:schemeClr val="accent6"/>
                </a:solidFill>
              </a:rPr>
              <a:t>CORPORATE OVERVIEW</a:t>
            </a:r>
          </a:p>
        </p:txBody>
      </p:sp>
      <p:sp>
        <p:nvSpPr>
          <p:cNvPr id="10" name="Rectangle 9"/>
          <p:cNvSpPr/>
          <p:nvPr/>
        </p:nvSpPr>
        <p:spPr>
          <a:xfrm>
            <a:off x="-1" y="-1"/>
            <a:ext cx="224113" cy="968375"/>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11"/>
          </p:nvPr>
        </p:nvSpPr>
        <p:spPr>
          <a:xfrm>
            <a:off x="5705427" y="4857750"/>
            <a:ext cx="2895600" cy="285750"/>
          </a:xfrm>
        </p:spPr>
        <p:txBody>
          <a:bodyPr/>
          <a:lstStyle/>
          <a:p>
            <a:r>
              <a:rPr lang="en-US" dirty="0"/>
              <a:t>ECOSYNTHETIX INC.</a:t>
            </a:r>
          </a:p>
        </p:txBody>
      </p:sp>
      <p:sp>
        <p:nvSpPr>
          <p:cNvPr id="13"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t>18</a:t>
            </a:fld>
            <a:endParaRPr lang="en-US"/>
          </a:p>
        </p:txBody>
      </p:sp>
    </p:spTree>
    <p:extLst>
      <p:ext uri="{BB962C8B-B14F-4D97-AF65-F5344CB8AC3E}">
        <p14:creationId xmlns:p14="http://schemas.microsoft.com/office/powerpoint/2010/main" val="315540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SB_wEffec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18348" y="2574218"/>
            <a:ext cx="4889653" cy="1102519"/>
          </a:xfrm>
        </p:spPr>
        <p:txBody>
          <a:bodyPr>
            <a:normAutofit/>
          </a:bodyPr>
          <a:lstStyle/>
          <a:p>
            <a:r>
              <a:rPr lang="en-US" sz="3600" dirty="0" err="1">
                <a:solidFill>
                  <a:schemeClr val="bg1"/>
                </a:solidFill>
              </a:rPr>
              <a:t>EcoSynthetix</a:t>
            </a:r>
            <a:r>
              <a:rPr lang="en-US" sz="3600" dirty="0">
                <a:solidFill>
                  <a:schemeClr val="bg1"/>
                </a:solidFill>
              </a:rPr>
              <a:t> Inc.</a:t>
            </a:r>
          </a:p>
        </p:txBody>
      </p:sp>
      <p:sp>
        <p:nvSpPr>
          <p:cNvPr id="3" name="Subtitle 2"/>
          <p:cNvSpPr>
            <a:spLocks noGrp="1"/>
          </p:cNvSpPr>
          <p:nvPr>
            <p:ph type="subTitle" idx="1"/>
          </p:nvPr>
        </p:nvSpPr>
        <p:spPr>
          <a:xfrm>
            <a:off x="418348" y="3676737"/>
            <a:ext cx="4889653" cy="851710"/>
          </a:xfrm>
        </p:spPr>
        <p:txBody>
          <a:bodyPr>
            <a:normAutofit/>
          </a:bodyPr>
          <a:lstStyle/>
          <a:p>
            <a:pPr algn="l"/>
            <a:r>
              <a:rPr lang="en-US" sz="1800" dirty="0">
                <a:solidFill>
                  <a:schemeClr val="accent1">
                    <a:lumMod val="20000"/>
                    <a:lumOff val="80000"/>
                  </a:schemeClr>
                </a:solidFill>
              </a:rPr>
              <a:t>Question &amp; Answer</a:t>
            </a:r>
          </a:p>
        </p:txBody>
      </p:sp>
      <p:pic>
        <p:nvPicPr>
          <p:cNvPr id="9" name="Picture 8" descr="EcoSynthetix_logo_green&amp;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7008" y="425160"/>
            <a:ext cx="2373356" cy="927035"/>
          </a:xfrm>
          <a:prstGeom prst="rect">
            <a:avLst/>
          </a:prstGeom>
        </p:spPr>
      </p:pic>
      <p:sp>
        <p:nvSpPr>
          <p:cNvPr id="7" name="Rectangle 6"/>
          <p:cNvSpPr/>
          <p:nvPr/>
        </p:nvSpPr>
        <p:spPr>
          <a:xfrm>
            <a:off x="-1" y="2668757"/>
            <a:ext cx="224113" cy="968375"/>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16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05" y="-1"/>
            <a:ext cx="8229600" cy="968373"/>
          </a:xfrm>
        </p:spPr>
        <p:txBody>
          <a:bodyPr/>
          <a:lstStyle/>
          <a:p>
            <a:r>
              <a:rPr lang="en-US" sz="2200" dirty="0"/>
              <a:t>FORWARD LOOKING STATEMENTS</a:t>
            </a:r>
          </a:p>
        </p:txBody>
      </p:sp>
      <p:sp>
        <p:nvSpPr>
          <p:cNvPr id="4" name="Footer Placeholder 3"/>
          <p:cNvSpPr>
            <a:spLocks noGrp="1"/>
          </p:cNvSpPr>
          <p:nvPr>
            <p:ph type="ftr" sz="quarter" idx="11"/>
          </p:nvPr>
        </p:nvSpPr>
        <p:spPr/>
        <p:txBody>
          <a:bodyPr/>
          <a:lstStyle/>
          <a:p>
            <a:r>
              <a:rPr lang="en-US" dirty="0"/>
              <a:t>ECOSYNTHETIX INC.</a:t>
            </a:r>
          </a:p>
        </p:txBody>
      </p:sp>
      <p:sp>
        <p:nvSpPr>
          <p:cNvPr id="5" name="Slide Number Placeholder 4"/>
          <p:cNvSpPr>
            <a:spLocks noGrp="1"/>
          </p:cNvSpPr>
          <p:nvPr>
            <p:ph type="sldNum" sz="quarter" idx="12"/>
          </p:nvPr>
        </p:nvSpPr>
        <p:spPr/>
        <p:txBody>
          <a:bodyPr/>
          <a:lstStyle/>
          <a:p>
            <a:fld id="{289FE1A4-8209-284C-AC0E-E26D610CCB61}" type="slidenum">
              <a:rPr lang="en-US" smtClean="0"/>
              <a:t>2</a:t>
            </a:fld>
            <a:endParaRPr lang="en-US" dirty="0"/>
          </a:p>
        </p:txBody>
      </p:sp>
      <p:sp>
        <p:nvSpPr>
          <p:cNvPr id="6" name="Rectangle 3"/>
          <p:cNvSpPr txBox="1">
            <a:spLocks noChangeArrowheads="1"/>
          </p:cNvSpPr>
          <p:nvPr/>
        </p:nvSpPr>
        <p:spPr>
          <a:xfrm>
            <a:off x="457199" y="1105966"/>
            <a:ext cx="4076414" cy="3889376"/>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FontTx/>
              <a:buNone/>
              <a:defRPr/>
            </a:pPr>
            <a:r>
              <a:rPr lang="en-US" sz="700" dirty="0">
                <a:solidFill>
                  <a:schemeClr val="tx1">
                    <a:lumMod val="65000"/>
                    <a:lumOff val="35000"/>
                  </a:schemeClr>
                </a:solidFill>
              </a:rPr>
              <a:t>Certain statements contained in this document and any amendment or supplement hereto constitute forward-looking statements. All statements other than statements of historical fact may be forward-looking statements. These statements relate to, but are not limited to, future events or future performance, our expectations regarding the Company’s growth, results of operations, estimated future revenues, requirements for additional capital, production costs, future demand for latex-based products, business prospects and opportunities. Forward-looking statements are often, but not always, identified by use of words such as “may”, “will”, “should”, “could”, “seek”, “anticipate”, “contemplate”, “continue”, “expect”, “intend”, “plan”, “potential”, “budget”, “target”, “believe”, “estimate” and similar expressions. Such statements reflect the Company’s current views and beliefs with respect to future events, are subject to risks and uncertainties, and are based upon a number of estimates and assumptions that, while considered reasonable by the Company, are inherently subject to significant business, economic, competitive, political and social uncertainties and contingencies. Many factors could cause actual results, performance or achievements to be materially different from any future results, performance, or achievements that may be expressed or implied by such forward-looking statements. </a:t>
            </a:r>
          </a:p>
          <a:p>
            <a:pPr marL="0" indent="0">
              <a:lnSpc>
                <a:spcPct val="90000"/>
              </a:lnSpc>
              <a:spcBef>
                <a:spcPts val="0"/>
              </a:spcBef>
              <a:spcAft>
                <a:spcPts val="600"/>
              </a:spcAft>
              <a:buFontTx/>
              <a:buNone/>
              <a:defRPr/>
            </a:pPr>
            <a:r>
              <a:rPr lang="en-US" sz="700" dirty="0">
                <a:solidFill>
                  <a:schemeClr val="tx1">
                    <a:lumMod val="65000"/>
                    <a:lumOff val="35000"/>
                  </a:schemeClr>
                </a:solidFill>
              </a:rPr>
              <a:t>Specific forward-looking information contained in this document includes, among others, statements regarding: (</a:t>
            </a:r>
            <a:r>
              <a:rPr lang="en-US" sz="700" dirty="0" err="1">
                <a:solidFill>
                  <a:schemeClr val="tx1">
                    <a:lumMod val="65000"/>
                    <a:lumOff val="35000"/>
                  </a:schemeClr>
                </a:solidFill>
              </a:rPr>
              <a:t>i</a:t>
            </a:r>
            <a:r>
              <a:rPr lang="en-US" sz="700" dirty="0">
                <a:solidFill>
                  <a:schemeClr val="tx1">
                    <a:lumMod val="65000"/>
                    <a:lumOff val="35000"/>
                  </a:schemeClr>
                </a:solidFill>
              </a:rPr>
              <a:t>) the price of oil and SB Latex; (ii) the demand for the Company’s products including the Company’s ability to guarantee successful mill trials; (iii) the Company’s competitive advantages and ability to compete successfully; (iv) the nature and characteristics of the Company’s intellectual property; (v) the Company’s ability to expand production capacity; and (vi) general economic conditions.</a:t>
            </a:r>
          </a:p>
          <a:p>
            <a:pPr marL="0" indent="0">
              <a:lnSpc>
                <a:spcPct val="90000"/>
              </a:lnSpc>
              <a:spcBef>
                <a:spcPts val="0"/>
              </a:spcBef>
              <a:spcAft>
                <a:spcPts val="600"/>
              </a:spcAft>
              <a:buFont typeface="Arial"/>
              <a:buNone/>
              <a:defRPr/>
            </a:pPr>
            <a:r>
              <a:rPr lang="en-US" sz="700" dirty="0">
                <a:solidFill>
                  <a:schemeClr val="tx1">
                    <a:lumMod val="65000"/>
                    <a:lumOff val="35000"/>
                  </a:schemeClr>
                </a:solidFill>
              </a:rPr>
              <a:t>With respect to forward-looking information contained in this document, the Company has made material assumptions regarding, among other things: (</a:t>
            </a:r>
            <a:r>
              <a:rPr lang="en-US" sz="700" dirty="0" err="1">
                <a:solidFill>
                  <a:schemeClr val="tx1">
                    <a:lumMod val="65000"/>
                    <a:lumOff val="35000"/>
                  </a:schemeClr>
                </a:solidFill>
              </a:rPr>
              <a:t>i</a:t>
            </a:r>
            <a:r>
              <a:rPr lang="en-US" sz="700" dirty="0">
                <a:solidFill>
                  <a:schemeClr val="tx1">
                    <a:lumMod val="65000"/>
                    <a:lumOff val="35000"/>
                  </a:schemeClr>
                </a:solidFill>
              </a:rPr>
              <a:t>) that the general business, economic and competitive conditions remain </a:t>
            </a:r>
            <a:r>
              <a:rPr lang="en-US" sz="700" dirty="0" err="1">
                <a:solidFill>
                  <a:schemeClr val="tx1">
                    <a:lumMod val="65000"/>
                    <a:lumOff val="35000"/>
                  </a:schemeClr>
                </a:solidFill>
              </a:rPr>
              <a:t>favourable</a:t>
            </a:r>
            <a:r>
              <a:rPr lang="en-US" sz="700" dirty="0">
                <a:solidFill>
                  <a:schemeClr val="tx1">
                    <a:lumMod val="65000"/>
                    <a:lumOff val="35000"/>
                  </a:schemeClr>
                </a:solidFill>
              </a:rPr>
              <a:t>; (ii) that our intellectual property rights are adequately protected; (iii) our ability to obtain the materials necessary for the production of our products; (iv) our ability to market products successfully to our customers; (v) that we will continue to face no direct competition; (vi) changes in demand for and prices of our products or the materials required to produce those products; (vii) </a:t>
            </a:r>
            <a:r>
              <a:rPr lang="en-US" sz="700" dirty="0" err="1">
                <a:solidFill>
                  <a:schemeClr val="tx1">
                    <a:lumMod val="65000"/>
                    <a:lumOff val="35000"/>
                  </a:schemeClr>
                </a:solidFill>
              </a:rPr>
              <a:t>labour</a:t>
            </a:r>
            <a:r>
              <a:rPr lang="en-US" sz="700" dirty="0">
                <a:solidFill>
                  <a:schemeClr val="tx1">
                    <a:lumMod val="65000"/>
                    <a:lumOff val="35000"/>
                  </a:schemeClr>
                </a:solidFill>
              </a:rPr>
              <a:t> and material costs remaining consistent with our current expectations; and (viii) that we do not and will not infringe third party intellectual property rights. Some of our assumptions are based upon internal estimates and analyses of current market conditions and trends, management plans and strategies, economic conditions and other factors and are necessarily subject to risks and uncertainties inherent in projecting future conditions and results.</a:t>
            </a:r>
          </a:p>
        </p:txBody>
      </p:sp>
      <p:sp>
        <p:nvSpPr>
          <p:cNvPr id="7" name="Rectangle 3"/>
          <p:cNvSpPr txBox="1">
            <a:spLocks noChangeArrowheads="1"/>
          </p:cNvSpPr>
          <p:nvPr/>
        </p:nvSpPr>
        <p:spPr>
          <a:xfrm>
            <a:off x="4590868" y="1105965"/>
            <a:ext cx="4320205" cy="3889377"/>
          </a:xfrm>
          <a:prstGeom prst="rect">
            <a:avLst/>
          </a:prstGeom>
        </p:spPr>
        <p:txBody>
          <a:bodyPr vert="horz" lIns="0" tIns="0" rIns="91440" bIns="45720" rtlCol="0">
            <a:noAutofit/>
          </a:bodyPr>
          <a:lstStyle/>
          <a:p>
            <a:pPr marL="0" indent="0" fontAlgn="auto">
              <a:lnSpc>
                <a:spcPct val="90000"/>
              </a:lnSpc>
              <a:spcAft>
                <a:spcPts val="600"/>
              </a:spcAft>
              <a:buFont typeface="Arial"/>
              <a:buNone/>
              <a:defRPr/>
            </a:pPr>
            <a:r>
              <a:rPr lang="en-US" sz="700" dirty="0">
                <a:solidFill>
                  <a:schemeClr val="tx1">
                    <a:lumMod val="65000"/>
                    <a:lumOff val="35000"/>
                  </a:schemeClr>
                </a:solidFill>
              </a:rPr>
              <a:t>Some of the risks that could affect the Company’s future results and could cause those results to differ materially from those expressed in the forward-looking information include: (</a:t>
            </a:r>
            <a:r>
              <a:rPr lang="en-US" sz="700" dirty="0" err="1">
                <a:solidFill>
                  <a:schemeClr val="tx1">
                    <a:lumMod val="65000"/>
                    <a:lumOff val="35000"/>
                  </a:schemeClr>
                </a:solidFill>
              </a:rPr>
              <a:t>i</a:t>
            </a:r>
            <a:r>
              <a:rPr lang="en-US" sz="700" dirty="0">
                <a:solidFill>
                  <a:schemeClr val="tx1">
                    <a:lumMod val="65000"/>
                    <a:lumOff val="35000"/>
                  </a:schemeClr>
                </a:solidFill>
              </a:rPr>
              <a:t>) an inability to protect, defend, enforce or use our intellectual property and/or infringement of third-party intellectual property; (ii) our dependence on certain customers and changes in customer demand; (iii) the availability and price of natural </a:t>
            </a:r>
            <a:r>
              <a:rPr lang="en-US" sz="700" dirty="0" err="1">
                <a:solidFill>
                  <a:schemeClr val="tx1">
                    <a:lumMod val="65000"/>
                    <a:lumOff val="35000"/>
                  </a:schemeClr>
                </a:solidFill>
              </a:rPr>
              <a:t>feedstocks</a:t>
            </a:r>
            <a:r>
              <a:rPr lang="en-US" sz="700" dirty="0">
                <a:solidFill>
                  <a:schemeClr val="tx1">
                    <a:lumMod val="65000"/>
                    <a:lumOff val="35000"/>
                  </a:schemeClr>
                </a:solidFill>
              </a:rPr>
              <a:t> used by us in the production of our products; (iv) the inability to effectively expand our production facilities; (</a:t>
            </a:r>
            <a:r>
              <a:rPr lang="en-US" sz="700" dirty="0" err="1">
                <a:solidFill>
                  <a:schemeClr val="tx1">
                    <a:lumMod val="65000"/>
                    <a:lumOff val="35000"/>
                  </a:schemeClr>
                </a:solidFill>
              </a:rPr>
              <a:t>v</a:t>
            </a:r>
            <a:r>
              <a:rPr lang="en-US" sz="700" dirty="0">
                <a:solidFill>
                  <a:schemeClr val="tx1">
                    <a:lumMod val="65000"/>
                    <a:lumOff val="35000"/>
                  </a:schemeClr>
                </a:solidFill>
              </a:rPr>
              <a:t>) variations in our financial results; (vi) increase in industry competition; (vii) the risk of volatility in global financial conditions, as well as significant decline in general economic conditions; (viii) our ability to effectively  commercially market and sell our products; (ix) our ability to protect our know-how and trade secrets; (</a:t>
            </a:r>
            <a:r>
              <a:rPr lang="en-US" sz="700" dirty="0" err="1">
                <a:solidFill>
                  <a:schemeClr val="tx1">
                    <a:lumMod val="65000"/>
                    <a:lumOff val="35000"/>
                  </a:schemeClr>
                </a:solidFill>
              </a:rPr>
              <a:t>x</a:t>
            </a:r>
            <a:r>
              <a:rPr lang="en-US" sz="700" dirty="0">
                <a:solidFill>
                  <a:schemeClr val="tx1">
                    <a:lumMod val="65000"/>
                    <a:lumOff val="35000"/>
                  </a:schemeClr>
                </a:solidFill>
              </a:rPr>
              <a:t>) company growth and the impact of significant operating and capital cost increases; (xi) changes in the current political and regulatory environment in which we operate; (xii) the inability to retain key personnel; (xiii) changes to regulatory requirements, both regionally and internationally, governing development, production, exports, taxes, </a:t>
            </a:r>
            <a:r>
              <a:rPr lang="en-US" sz="700" dirty="0" err="1">
                <a:solidFill>
                  <a:schemeClr val="tx1">
                    <a:lumMod val="65000"/>
                    <a:lumOff val="35000"/>
                  </a:schemeClr>
                </a:solidFill>
              </a:rPr>
              <a:t>labour</a:t>
            </a:r>
            <a:r>
              <a:rPr lang="en-US" sz="700" dirty="0">
                <a:solidFill>
                  <a:schemeClr val="tx1">
                    <a:lumMod val="65000"/>
                    <a:lumOff val="35000"/>
                  </a:schemeClr>
                </a:solidFill>
              </a:rPr>
              <a:t> standards, waste disposal, and use, environmental protection, project safety and other matters; (xiv) enforcement of intellectual property rights; (xv) a significant decrease in the market price of petroleum; (xvi) a shortage of supplies, equipment and parts; (xvii) the inability to secure additional government grants; (xviii) a deterioration in our cash balances or liquidity; (xix) the inability to obtain equity or debt financing; (xx) the ability to acquire intellectual property; (xxi) the risk of litigation; (xxii) changes in government regulations and policies relating to our business; (xxiii) losses from hedging activities and changes in hedging strategy; (xxiv) insufficient insurance coverage; (xxv) the inability to expand technology; (xxvi) the impact of issuance of additional equity securities on the trading price of the Common Shares; (xxvii) the impact of ethical, legal and social concerns relating to genetically modified organisms and the food versus fuel debate; (xxviii) the risk of business interruptions; (xxix) lack of a public market; (xxx) fluctuations in the market price of the Common Shares; (xxxi) our intent to retain earnings; (xxxii) the costs of being a reporting issuer; (xxxiii) the company is a holding company; (xxxiv) tax risks; (xxxv) the impact of changes in interest rates; (xxxvi) the impact of changes in foreign currency exchange; and (xxxvii) credit risk. There may be other factors that cause actions, events or results not to be as anticipated, estimated or intended. These factors are not intended to represent a complete list of the risk factors that could affect us.  Risk factors should be considered carefully and prospective investors should not place undue reliance on forward-looking information. </a:t>
            </a:r>
          </a:p>
          <a:p>
            <a:pPr marL="0" indent="0" fontAlgn="auto">
              <a:lnSpc>
                <a:spcPct val="90000"/>
              </a:lnSpc>
              <a:spcAft>
                <a:spcPts val="600"/>
              </a:spcAft>
              <a:buFontTx/>
              <a:buNone/>
              <a:defRPr/>
            </a:pPr>
            <a:r>
              <a:rPr lang="en-US" sz="700" dirty="0">
                <a:solidFill>
                  <a:schemeClr val="tx1">
                    <a:lumMod val="65000"/>
                    <a:lumOff val="35000"/>
                  </a:schemeClr>
                </a:solidFill>
              </a:rPr>
              <a:t>Should one or more of these risks or uncertainties materialize, or should assumptions underlying those forward-looking statements prove incorrect, actual results may vary materially from those anticipated in such forward-looking statements. </a:t>
            </a:r>
          </a:p>
          <a:p>
            <a:pPr marL="0" indent="0" fontAlgn="auto">
              <a:lnSpc>
                <a:spcPct val="90000"/>
              </a:lnSpc>
              <a:spcAft>
                <a:spcPts val="600"/>
              </a:spcAft>
              <a:buFont typeface="Arial"/>
              <a:buNone/>
              <a:defRPr/>
            </a:pPr>
            <a:r>
              <a:rPr lang="en-US" sz="700" dirty="0">
                <a:solidFill>
                  <a:schemeClr val="tx1">
                    <a:lumMod val="65000"/>
                    <a:lumOff val="35000"/>
                  </a:schemeClr>
                </a:solidFill>
              </a:rPr>
              <a:t>Although the forward-looking statements contained herein are based upon what the Company believes to be reasonable assumptions, the Company cannot assure that actual results will be consistent with these forward looking statements. Accordingly, readers should not place undue reliance on forward-looking statements. </a:t>
            </a:r>
          </a:p>
        </p:txBody>
      </p:sp>
      <p:sp>
        <p:nvSpPr>
          <p:cNvPr id="8" name="Rectangle 7"/>
          <p:cNvSpPr/>
          <p:nvPr/>
        </p:nvSpPr>
        <p:spPr>
          <a:xfrm>
            <a:off x="-1" y="-1"/>
            <a:ext cx="224113" cy="968375"/>
          </a:xfrm>
          <a:prstGeom prst="rect">
            <a:avLst/>
          </a:prstGeom>
          <a:solidFill>
            <a:srgbClr val="FEBB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55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l="-351"/>
          <a:stretch/>
        </p:blipFill>
        <p:spPr>
          <a:xfrm>
            <a:off x="4527474" y="0"/>
            <a:ext cx="4616525" cy="2584449"/>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545291"/>
            <a:ext cx="4569376" cy="259821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569377" cy="2584449"/>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4576676" y="2584449"/>
            <a:ext cx="4567322" cy="2559049"/>
          </a:xfrm>
          <a:prstGeom prst="rect">
            <a:avLst/>
          </a:prstGeom>
        </p:spPr>
      </p:pic>
      <p:sp>
        <p:nvSpPr>
          <p:cNvPr id="10" name="Footer Placeholder 3"/>
          <p:cNvSpPr>
            <a:spLocks noGrp="1"/>
          </p:cNvSpPr>
          <p:nvPr>
            <p:ph type="ftr" sz="quarter" idx="11"/>
          </p:nvPr>
        </p:nvSpPr>
        <p:spPr>
          <a:xfrm>
            <a:off x="5705427" y="4857750"/>
            <a:ext cx="2895600" cy="285750"/>
          </a:xfrm>
        </p:spPr>
        <p:txBody>
          <a:bodyPr/>
          <a:lstStyle/>
          <a:p>
            <a:r>
              <a:rPr lang="en-US" dirty="0">
                <a:solidFill>
                  <a:srgbClr val="FFFFFF"/>
                </a:solidFill>
              </a:rPr>
              <a:t>ECOSYNTHETIX INC.</a:t>
            </a:r>
          </a:p>
        </p:txBody>
      </p:sp>
      <p:sp>
        <p:nvSpPr>
          <p:cNvPr id="11"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solidFill>
                  <a:srgbClr val="FFFFFF"/>
                </a:solidFill>
              </a:rPr>
              <a:t>3</a:t>
            </a:fld>
            <a:endParaRPr lang="en-US" dirty="0">
              <a:solidFill>
                <a:srgbClr val="FFFFFF"/>
              </a:solidFill>
            </a:endParaRPr>
          </a:p>
        </p:txBody>
      </p:sp>
      <p:pic>
        <p:nvPicPr>
          <p:cNvPr id="13" name="Picture 12" descr="particle board.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44818" y="1237431"/>
            <a:ext cx="2681017" cy="2694036"/>
          </a:xfrm>
          <a:prstGeom prst="ellipse">
            <a:avLst/>
          </a:prstGeom>
        </p:spPr>
      </p:pic>
      <p:sp>
        <p:nvSpPr>
          <p:cNvPr id="14" name="TextBox 13"/>
          <p:cNvSpPr txBox="1"/>
          <p:nvPr/>
        </p:nvSpPr>
        <p:spPr>
          <a:xfrm>
            <a:off x="3429806" y="1559249"/>
            <a:ext cx="2798652" cy="1631216"/>
          </a:xfrm>
          <a:prstGeom prst="rect">
            <a:avLst/>
          </a:prstGeom>
          <a:noFill/>
        </p:spPr>
        <p:txBody>
          <a:bodyPr wrap="square" rtlCol="0">
            <a:spAutoFit/>
          </a:bodyPr>
          <a:lstStyle/>
          <a:p>
            <a:r>
              <a:rPr lang="en-US" sz="7200" b="1" dirty="0"/>
              <a:t> 15</a:t>
            </a:r>
            <a:r>
              <a:rPr lang="en-US" sz="4800" b="1" dirty="0"/>
              <a:t>B </a:t>
            </a:r>
            <a:br>
              <a:rPr lang="en-US" sz="4800" b="1" dirty="0"/>
            </a:br>
            <a:endParaRPr lang="en-US" sz="2800" b="1" dirty="0"/>
          </a:p>
        </p:txBody>
      </p:sp>
      <p:sp>
        <p:nvSpPr>
          <p:cNvPr id="6" name="Rectangle 5"/>
          <p:cNvSpPr/>
          <p:nvPr/>
        </p:nvSpPr>
        <p:spPr>
          <a:xfrm>
            <a:off x="3440190" y="2471959"/>
            <a:ext cx="2174567" cy="830997"/>
          </a:xfrm>
          <a:prstGeom prst="rect">
            <a:avLst/>
          </a:prstGeom>
        </p:spPr>
        <p:txBody>
          <a:bodyPr wrap="square">
            <a:spAutoFit/>
          </a:bodyPr>
          <a:lstStyle/>
          <a:p>
            <a:r>
              <a:rPr lang="en-US" sz="2400" b="1" dirty="0"/>
              <a:t>global wood resin market</a:t>
            </a:r>
            <a:endParaRPr lang="en-US" sz="2400" dirty="0"/>
          </a:p>
        </p:txBody>
      </p:sp>
      <p:sp>
        <p:nvSpPr>
          <p:cNvPr id="15" name="Rectangle 14"/>
          <p:cNvSpPr/>
          <p:nvPr/>
        </p:nvSpPr>
        <p:spPr>
          <a:xfrm>
            <a:off x="3414635" y="1692012"/>
            <a:ext cx="470000" cy="707886"/>
          </a:xfrm>
          <a:prstGeom prst="rect">
            <a:avLst/>
          </a:prstGeom>
        </p:spPr>
        <p:txBody>
          <a:bodyPr wrap="none">
            <a:spAutoFit/>
          </a:bodyPr>
          <a:lstStyle/>
          <a:p>
            <a:r>
              <a:rPr lang="en-US" sz="4000" b="1" dirty="0"/>
              <a:t>$</a:t>
            </a:r>
            <a:endParaRPr lang="en-US" sz="4000" dirty="0"/>
          </a:p>
        </p:txBody>
      </p:sp>
    </p:spTree>
    <p:extLst>
      <p:ext uri="{BB962C8B-B14F-4D97-AF65-F5344CB8AC3E}">
        <p14:creationId xmlns:p14="http://schemas.microsoft.com/office/powerpoint/2010/main" val="332740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39820"/>
            <a:ext cx="9143995" cy="4368335"/>
          </a:xfrm>
          <a:prstGeom prst="rect">
            <a:avLst/>
          </a:prstGeom>
          <a:effectLst/>
        </p:spPr>
      </p:pic>
      <p:sp>
        <p:nvSpPr>
          <p:cNvPr id="15" name="Chevron 14"/>
          <p:cNvSpPr/>
          <p:nvPr/>
        </p:nvSpPr>
        <p:spPr>
          <a:xfrm>
            <a:off x="7158707" y="1346165"/>
            <a:ext cx="1989823" cy="1628183"/>
          </a:xfrm>
          <a:custGeom>
            <a:avLst/>
            <a:gdLst>
              <a:gd name="connsiteX0" fmla="*/ 0 w 2581229"/>
              <a:gd name="connsiteY0" fmla="*/ 0 h 1622891"/>
              <a:gd name="connsiteX1" fmla="*/ 2280864 w 2581229"/>
              <a:gd name="connsiteY1" fmla="*/ 0 h 1622891"/>
              <a:gd name="connsiteX2" fmla="*/ 2581229 w 2581229"/>
              <a:gd name="connsiteY2" fmla="*/ 811446 h 1622891"/>
              <a:gd name="connsiteX3" fmla="*/ 2280864 w 2581229"/>
              <a:gd name="connsiteY3" fmla="*/ 1622891 h 1622891"/>
              <a:gd name="connsiteX4" fmla="*/ 0 w 2581229"/>
              <a:gd name="connsiteY4" fmla="*/ 1622891 h 1622891"/>
              <a:gd name="connsiteX5" fmla="*/ 300365 w 2581229"/>
              <a:gd name="connsiteY5" fmla="*/ 811446 h 1622891"/>
              <a:gd name="connsiteX6" fmla="*/ 0 w 2581229"/>
              <a:gd name="connsiteY6" fmla="*/ 0 h 1622891"/>
              <a:gd name="connsiteX0" fmla="*/ 0 w 2581229"/>
              <a:gd name="connsiteY0" fmla="*/ 5292 h 1628183"/>
              <a:gd name="connsiteX1" fmla="*/ 1989822 w 2581229"/>
              <a:gd name="connsiteY1" fmla="*/ 0 h 1628183"/>
              <a:gd name="connsiteX2" fmla="*/ 2581229 w 2581229"/>
              <a:gd name="connsiteY2" fmla="*/ 816738 h 1628183"/>
              <a:gd name="connsiteX3" fmla="*/ 2280864 w 2581229"/>
              <a:gd name="connsiteY3" fmla="*/ 1628183 h 1628183"/>
              <a:gd name="connsiteX4" fmla="*/ 0 w 2581229"/>
              <a:gd name="connsiteY4" fmla="*/ 1628183 h 1628183"/>
              <a:gd name="connsiteX5" fmla="*/ 300365 w 2581229"/>
              <a:gd name="connsiteY5" fmla="*/ 816738 h 1628183"/>
              <a:gd name="connsiteX6" fmla="*/ 0 w 2581229"/>
              <a:gd name="connsiteY6" fmla="*/ 5292 h 1628183"/>
              <a:gd name="connsiteX0" fmla="*/ 0 w 2280864"/>
              <a:gd name="connsiteY0" fmla="*/ 5292 h 1628183"/>
              <a:gd name="connsiteX1" fmla="*/ 1989822 w 2280864"/>
              <a:gd name="connsiteY1" fmla="*/ 0 h 1628183"/>
              <a:gd name="connsiteX2" fmla="*/ 2280864 w 2280864"/>
              <a:gd name="connsiteY2" fmla="*/ 1628183 h 1628183"/>
              <a:gd name="connsiteX3" fmla="*/ 0 w 2280864"/>
              <a:gd name="connsiteY3" fmla="*/ 1628183 h 1628183"/>
              <a:gd name="connsiteX4" fmla="*/ 300365 w 2280864"/>
              <a:gd name="connsiteY4" fmla="*/ 816738 h 1628183"/>
              <a:gd name="connsiteX5" fmla="*/ 0 w 2280864"/>
              <a:gd name="connsiteY5" fmla="*/ 5292 h 1628183"/>
              <a:gd name="connsiteX0" fmla="*/ 0 w 1989823"/>
              <a:gd name="connsiteY0" fmla="*/ 5292 h 1628183"/>
              <a:gd name="connsiteX1" fmla="*/ 1989822 w 1989823"/>
              <a:gd name="connsiteY1" fmla="*/ 0 h 1628183"/>
              <a:gd name="connsiteX2" fmla="*/ 1989823 w 1989823"/>
              <a:gd name="connsiteY2" fmla="*/ 1628183 h 1628183"/>
              <a:gd name="connsiteX3" fmla="*/ 0 w 1989823"/>
              <a:gd name="connsiteY3" fmla="*/ 1628183 h 1628183"/>
              <a:gd name="connsiteX4" fmla="*/ 300365 w 1989823"/>
              <a:gd name="connsiteY4" fmla="*/ 816738 h 1628183"/>
              <a:gd name="connsiteX5" fmla="*/ 0 w 1989823"/>
              <a:gd name="connsiteY5" fmla="*/ 5292 h 162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9823" h="1628183">
                <a:moveTo>
                  <a:pt x="0" y="5292"/>
                </a:moveTo>
                <a:lnTo>
                  <a:pt x="1989822" y="0"/>
                </a:lnTo>
                <a:cubicBezTo>
                  <a:pt x="1989822" y="542728"/>
                  <a:pt x="1989823" y="1085455"/>
                  <a:pt x="1989823" y="1628183"/>
                </a:cubicBezTo>
                <a:lnTo>
                  <a:pt x="0" y="1628183"/>
                </a:lnTo>
                <a:lnTo>
                  <a:pt x="300365" y="816738"/>
                </a:lnTo>
                <a:lnTo>
                  <a:pt x="0" y="5292"/>
                </a:lnTo>
                <a:close/>
              </a:path>
            </a:pathLst>
          </a:cu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Pentagon 72"/>
          <p:cNvSpPr/>
          <p:nvPr/>
        </p:nvSpPr>
        <p:spPr>
          <a:xfrm>
            <a:off x="2249331" y="1351457"/>
            <a:ext cx="2738747" cy="1622891"/>
          </a:xfrm>
          <a:prstGeom prst="homePlate">
            <a:avLst>
              <a:gd name="adj" fmla="val 17559"/>
            </a:avLst>
          </a:prstGeom>
          <a:solidFill>
            <a:schemeClr val="tx1">
              <a:lumMod val="50000"/>
              <a:lumOff val="50000"/>
            </a:schemeClr>
          </a:solidFill>
          <a:ln w="1111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algn="ctr" defTabSz="456988" fontAlgn="auto">
              <a:spcBef>
                <a:spcPts val="0"/>
              </a:spcBef>
              <a:spcAft>
                <a:spcPts val="0"/>
              </a:spcAft>
              <a:defRPr/>
            </a:pPr>
            <a:endParaRPr lang="en-US" sz="1600" dirty="0">
              <a:solidFill>
                <a:prstClr val="white"/>
              </a:solidFill>
            </a:endParaRPr>
          </a:p>
        </p:txBody>
      </p:sp>
      <p:sp>
        <p:nvSpPr>
          <p:cNvPr id="71" name="Pentagon 70"/>
          <p:cNvSpPr/>
          <p:nvPr/>
        </p:nvSpPr>
        <p:spPr>
          <a:xfrm>
            <a:off x="224112" y="1351457"/>
            <a:ext cx="2359241" cy="1622891"/>
          </a:xfrm>
          <a:prstGeom prst="homePlate">
            <a:avLst>
              <a:gd name="adj" fmla="val 17559"/>
            </a:avLst>
          </a:prstGeom>
          <a:solidFill>
            <a:schemeClr val="tx2"/>
          </a:solidFill>
          <a:ln w="1111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algn="ctr" defTabSz="456988" fontAlgn="auto">
              <a:spcBef>
                <a:spcPts val="0"/>
              </a:spcBef>
              <a:spcAft>
                <a:spcPts val="0"/>
              </a:spcAft>
              <a:defRPr/>
            </a:pPr>
            <a:endParaRPr lang="en-US" sz="1600" dirty="0">
              <a:solidFill>
                <a:prstClr val="white"/>
              </a:solidFill>
            </a:endParaRPr>
          </a:p>
        </p:txBody>
      </p:sp>
      <p:sp>
        <p:nvSpPr>
          <p:cNvPr id="68" name="Rectangle 67"/>
          <p:cNvSpPr/>
          <p:nvPr/>
        </p:nvSpPr>
        <p:spPr>
          <a:xfrm>
            <a:off x="0" y="4293707"/>
            <a:ext cx="9144000" cy="849793"/>
          </a:xfrm>
          <a:prstGeom prst="rect">
            <a:avLst/>
          </a:prstGeom>
          <a:solidFill>
            <a:srgbClr val="FEBB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7159" y="-1"/>
            <a:ext cx="8530835" cy="968375"/>
          </a:xfrm>
        </p:spPr>
        <p:txBody>
          <a:bodyPr>
            <a:noAutofit/>
          </a:bodyPr>
          <a:lstStyle/>
          <a:p>
            <a:pPr>
              <a:lnSpc>
                <a:spcPct val="90000"/>
              </a:lnSpc>
            </a:pPr>
            <a:r>
              <a:rPr lang="en-US" sz="2200" dirty="0">
                <a:solidFill>
                  <a:srgbClr val="FEBB15"/>
                </a:solidFill>
              </a:rPr>
              <a:t>FORMALDEHYDE:</a:t>
            </a:r>
            <a:r>
              <a:rPr lang="en-US" sz="2200" dirty="0">
                <a:solidFill>
                  <a:srgbClr val="08A1D9"/>
                </a:solidFill>
              </a:rPr>
              <a:t> </a:t>
            </a:r>
            <a:r>
              <a:rPr lang="en-US" sz="2200" dirty="0">
                <a:solidFill>
                  <a:schemeClr val="tx2"/>
                </a:solidFill>
              </a:rPr>
              <a:t>A HAZARDOUS INGREDIENT IN WOOD COMPOSITE BINDERS</a:t>
            </a:r>
          </a:p>
        </p:txBody>
      </p:sp>
      <p:sp>
        <p:nvSpPr>
          <p:cNvPr id="5" name="Oval 4"/>
          <p:cNvSpPr/>
          <p:nvPr/>
        </p:nvSpPr>
        <p:spPr>
          <a:xfrm>
            <a:off x="529408" y="1865089"/>
            <a:ext cx="606406" cy="589218"/>
          </a:xfrm>
          <a:prstGeom prst="ellipse">
            <a:avLst/>
          </a:prstGeom>
          <a:solidFill>
            <a:schemeClr val="accent3"/>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502115" y="1850669"/>
            <a:ext cx="606406" cy="589218"/>
          </a:xfrm>
          <a:prstGeom prst="ellipse">
            <a:avLst/>
          </a:prstGeom>
          <a:solidFill>
            <a:schemeClr val="accent3"/>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52339" y="1968617"/>
            <a:ext cx="360044" cy="369332"/>
          </a:xfrm>
          <a:prstGeom prst="rect">
            <a:avLst/>
          </a:prstGeom>
          <a:noFill/>
        </p:spPr>
        <p:txBody>
          <a:bodyPr wrap="none" rtlCol="0">
            <a:spAutoFit/>
          </a:bodyPr>
          <a:lstStyle/>
          <a:p>
            <a:r>
              <a:rPr lang="en-US" b="1" dirty="0">
                <a:solidFill>
                  <a:srgbClr val="FFFFFF"/>
                </a:solidFill>
              </a:rPr>
              <a:t>U</a:t>
            </a:r>
          </a:p>
        </p:txBody>
      </p:sp>
      <p:sp>
        <p:nvSpPr>
          <p:cNvPr id="8" name="TextBox 7"/>
          <p:cNvSpPr txBox="1"/>
          <p:nvPr/>
        </p:nvSpPr>
        <p:spPr>
          <a:xfrm>
            <a:off x="1654900" y="1954197"/>
            <a:ext cx="319243" cy="369332"/>
          </a:xfrm>
          <a:prstGeom prst="rect">
            <a:avLst/>
          </a:prstGeom>
          <a:noFill/>
        </p:spPr>
        <p:txBody>
          <a:bodyPr wrap="none" rtlCol="0">
            <a:spAutoFit/>
          </a:bodyPr>
          <a:lstStyle/>
          <a:p>
            <a:r>
              <a:rPr lang="en-US" b="1" dirty="0">
                <a:solidFill>
                  <a:srgbClr val="FFFFFF"/>
                </a:solidFill>
              </a:rPr>
              <a:t>F</a:t>
            </a:r>
          </a:p>
        </p:txBody>
      </p:sp>
      <p:cxnSp>
        <p:nvCxnSpPr>
          <p:cNvPr id="10" name="Straight Connector 9"/>
          <p:cNvCxnSpPr>
            <a:stCxn id="5" idx="6"/>
          </p:cNvCxnSpPr>
          <p:nvPr/>
        </p:nvCxnSpPr>
        <p:spPr>
          <a:xfrm flipV="1">
            <a:off x="1135814" y="2154783"/>
            <a:ext cx="366301" cy="491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2811838" y="1867494"/>
            <a:ext cx="606406" cy="589218"/>
          </a:xfrm>
          <a:prstGeom prst="ellipse">
            <a:avLst/>
          </a:prstGeom>
          <a:solidFill>
            <a:schemeClr val="accent3"/>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3940340" y="1853074"/>
            <a:ext cx="606406" cy="589218"/>
          </a:xfrm>
          <a:prstGeom prst="ellipse">
            <a:avLst/>
          </a:prstGeom>
          <a:solidFill>
            <a:srgbClr val="FEBB15"/>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2934421" y="1965859"/>
            <a:ext cx="360044" cy="369332"/>
          </a:xfrm>
          <a:prstGeom prst="rect">
            <a:avLst/>
          </a:prstGeom>
          <a:noFill/>
        </p:spPr>
        <p:txBody>
          <a:bodyPr wrap="none" rtlCol="0">
            <a:spAutoFit/>
          </a:bodyPr>
          <a:lstStyle/>
          <a:p>
            <a:r>
              <a:rPr lang="en-US" b="1" dirty="0">
                <a:solidFill>
                  <a:srgbClr val="FFFFFF"/>
                </a:solidFill>
              </a:rPr>
              <a:t>U</a:t>
            </a:r>
          </a:p>
        </p:txBody>
      </p:sp>
      <p:sp>
        <p:nvSpPr>
          <p:cNvPr id="45" name="TextBox 44"/>
          <p:cNvSpPr txBox="1"/>
          <p:nvPr/>
        </p:nvSpPr>
        <p:spPr>
          <a:xfrm>
            <a:off x="4076943" y="1951439"/>
            <a:ext cx="334196" cy="400110"/>
          </a:xfrm>
          <a:prstGeom prst="rect">
            <a:avLst/>
          </a:prstGeom>
          <a:noFill/>
        </p:spPr>
        <p:txBody>
          <a:bodyPr wrap="none" rtlCol="0">
            <a:spAutoFit/>
          </a:bodyPr>
          <a:lstStyle/>
          <a:p>
            <a:r>
              <a:rPr lang="en-US" sz="2000" b="1" dirty="0">
                <a:solidFill>
                  <a:schemeClr val="bg1"/>
                </a:solidFill>
              </a:rPr>
              <a:t>F</a:t>
            </a:r>
          </a:p>
        </p:txBody>
      </p:sp>
      <p:cxnSp>
        <p:nvCxnSpPr>
          <p:cNvPr id="46" name="Straight Connector 45"/>
          <p:cNvCxnSpPr>
            <a:stCxn id="42" idx="6"/>
          </p:cNvCxnSpPr>
          <p:nvPr/>
        </p:nvCxnSpPr>
        <p:spPr>
          <a:xfrm>
            <a:off x="3418244" y="2162103"/>
            <a:ext cx="18727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7159" y="4369669"/>
            <a:ext cx="8846841" cy="738664"/>
          </a:xfrm>
          <a:prstGeom prst="rect">
            <a:avLst/>
          </a:prstGeom>
          <a:noFill/>
        </p:spPr>
        <p:txBody>
          <a:bodyPr wrap="square" rtlCol="0">
            <a:spAutoFit/>
          </a:bodyPr>
          <a:lstStyle/>
          <a:p>
            <a:r>
              <a:rPr lang="en-US" dirty="0"/>
              <a:t>THE SEARCH FOR A VIABLE ALTERNATIVE WITHOUT FORMALDEHYDE </a:t>
            </a:r>
            <a:r>
              <a:rPr lang="en-US" sz="2400" b="1" dirty="0"/>
              <a:t>(PERFORMANCE + VALUE)</a:t>
            </a:r>
            <a:endParaRPr lang="en-US"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1735" y="1570908"/>
            <a:ext cx="1256701" cy="1099681"/>
          </a:xfrm>
          <a:prstGeom prst="rect">
            <a:avLst/>
          </a:prstGeom>
        </p:spPr>
      </p:pic>
      <p:sp>
        <p:nvSpPr>
          <p:cNvPr id="69" name="Footer Placeholder 3"/>
          <p:cNvSpPr>
            <a:spLocks noGrp="1"/>
          </p:cNvSpPr>
          <p:nvPr>
            <p:ph type="ftr" sz="quarter" idx="11"/>
          </p:nvPr>
        </p:nvSpPr>
        <p:spPr>
          <a:xfrm>
            <a:off x="5705427" y="4857750"/>
            <a:ext cx="2895600" cy="285750"/>
          </a:xfrm>
        </p:spPr>
        <p:txBody>
          <a:bodyPr/>
          <a:lstStyle/>
          <a:p>
            <a:r>
              <a:rPr lang="en-US" dirty="0">
                <a:solidFill>
                  <a:schemeClr val="bg1"/>
                </a:solidFill>
              </a:rPr>
              <a:t>ECOSYNTHETIX INC.</a:t>
            </a:r>
          </a:p>
        </p:txBody>
      </p:sp>
      <p:sp>
        <p:nvSpPr>
          <p:cNvPr id="70"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solidFill>
                  <a:srgbClr val="FFFFFF"/>
                </a:solidFill>
              </a:rPr>
              <a:t>4</a:t>
            </a:fld>
            <a:endParaRPr lang="en-US" dirty="0">
              <a:solidFill>
                <a:srgbClr val="FFFFFF"/>
              </a:solidFill>
            </a:endParaRPr>
          </a:p>
        </p:txBody>
      </p:sp>
      <p:cxnSp>
        <p:nvCxnSpPr>
          <p:cNvPr id="75" name="Straight Connector 74"/>
          <p:cNvCxnSpPr/>
          <p:nvPr/>
        </p:nvCxnSpPr>
        <p:spPr>
          <a:xfrm>
            <a:off x="3753062" y="2162103"/>
            <a:ext cx="18727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3542439" y="1918056"/>
            <a:ext cx="290341" cy="498817"/>
            <a:chOff x="3542439" y="1918056"/>
            <a:chExt cx="290341" cy="498817"/>
          </a:xfrm>
        </p:grpSpPr>
        <p:cxnSp>
          <p:nvCxnSpPr>
            <p:cNvPr id="77" name="Straight Connector 76"/>
            <p:cNvCxnSpPr/>
            <p:nvPr/>
          </p:nvCxnSpPr>
          <p:spPr>
            <a:xfrm flipH="1" flipV="1">
              <a:off x="3551621" y="1959360"/>
              <a:ext cx="53901" cy="100421"/>
            </a:xfrm>
            <a:prstGeom prst="line">
              <a:avLst/>
            </a:prstGeom>
            <a:ln cap="rnd">
              <a:solidFill>
                <a:srgbClr val="FEBB15"/>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flipV="1">
              <a:off x="3768553" y="2278481"/>
              <a:ext cx="53901" cy="100421"/>
            </a:xfrm>
            <a:prstGeom prst="line">
              <a:avLst/>
            </a:prstGeom>
            <a:ln cap="rnd">
              <a:solidFill>
                <a:srgbClr val="FEBB15"/>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542439" y="2275964"/>
              <a:ext cx="68247" cy="100422"/>
            </a:xfrm>
            <a:prstGeom prst="line">
              <a:avLst/>
            </a:prstGeom>
            <a:ln cap="rnd">
              <a:solidFill>
                <a:srgbClr val="FEBB15"/>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3764533" y="1967170"/>
              <a:ext cx="68247" cy="100422"/>
            </a:xfrm>
            <a:prstGeom prst="line">
              <a:avLst/>
            </a:prstGeom>
            <a:ln cap="rnd">
              <a:solidFill>
                <a:srgbClr val="FEBB15"/>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flipV="1">
              <a:off x="3685235" y="1918056"/>
              <a:ext cx="1" cy="106921"/>
            </a:xfrm>
            <a:prstGeom prst="line">
              <a:avLst/>
            </a:prstGeom>
            <a:ln cap="rnd">
              <a:solidFill>
                <a:srgbClr val="FEBB15"/>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3685235" y="2309952"/>
              <a:ext cx="1" cy="106921"/>
            </a:xfrm>
            <a:prstGeom prst="line">
              <a:avLst/>
            </a:prstGeom>
            <a:ln cap="rnd">
              <a:solidFill>
                <a:srgbClr val="FEBB15"/>
              </a:solidFill>
            </a:ln>
            <a:effectLst/>
          </p:spPr>
          <p:style>
            <a:lnRef idx="2">
              <a:schemeClr val="accent1"/>
            </a:lnRef>
            <a:fillRef idx="0">
              <a:schemeClr val="accent1"/>
            </a:fillRef>
            <a:effectRef idx="1">
              <a:schemeClr val="accent1"/>
            </a:effectRef>
            <a:fontRef idx="minor">
              <a:schemeClr val="tx1"/>
            </a:fontRef>
          </p:style>
        </p:cxnSp>
      </p:grpSp>
      <p:sp>
        <p:nvSpPr>
          <p:cNvPr id="3" name="Rectangle 2"/>
          <p:cNvSpPr/>
          <p:nvPr/>
        </p:nvSpPr>
        <p:spPr>
          <a:xfrm>
            <a:off x="-1" y="-1"/>
            <a:ext cx="224113" cy="968375"/>
          </a:xfrm>
          <a:prstGeom prst="rect">
            <a:avLst/>
          </a:prstGeom>
          <a:solidFill>
            <a:srgbClr val="FEBB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11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348" y="1800447"/>
            <a:ext cx="6467361" cy="2700454"/>
          </a:xfrm>
        </p:spPr>
        <p:txBody>
          <a:bodyPr anchor="t">
            <a:noAutofit/>
          </a:bodyPr>
          <a:lstStyle/>
          <a:p>
            <a:pPr>
              <a:lnSpc>
                <a:spcPts val="2400"/>
              </a:lnSpc>
              <a:spcBef>
                <a:spcPts val="0"/>
              </a:spcBef>
            </a:pPr>
            <a:r>
              <a:rPr lang="en-US" sz="1400" dirty="0">
                <a:solidFill>
                  <a:schemeClr val="tx1">
                    <a:lumMod val="50000"/>
                    <a:lumOff val="50000"/>
                  </a:schemeClr>
                </a:solidFill>
              </a:rPr>
              <a:t>JULY 27, 2016 – WASHINGTON - </a:t>
            </a:r>
            <a:r>
              <a:rPr lang="en-US" sz="1400" b="0" dirty="0">
                <a:solidFill>
                  <a:schemeClr val="tx1">
                    <a:lumMod val="50000"/>
                    <a:lumOff val="50000"/>
                  </a:schemeClr>
                </a:solidFill>
              </a:rPr>
              <a:t>The U.S. Environmental Protection Agency (EPA) today moves to </a:t>
            </a:r>
            <a:r>
              <a:rPr lang="en-US" sz="1400" dirty="0"/>
              <a:t>reduce exposure to formaldehyde vapors </a:t>
            </a:r>
            <a:r>
              <a:rPr lang="en-US" sz="1400" b="0" dirty="0">
                <a:solidFill>
                  <a:schemeClr val="tx1">
                    <a:lumMod val="50000"/>
                    <a:lumOff val="50000"/>
                  </a:schemeClr>
                </a:solidFill>
              </a:rPr>
              <a:t>from certain wood products produced domestically or imported into the United States.</a:t>
            </a:r>
            <a:br>
              <a:rPr lang="en-US" sz="1400" b="0" dirty="0">
                <a:solidFill>
                  <a:schemeClr val="tx1">
                    <a:lumMod val="50000"/>
                    <a:lumOff val="50000"/>
                  </a:schemeClr>
                </a:solidFill>
              </a:rPr>
            </a:br>
            <a:br>
              <a:rPr lang="en-US" sz="1400" b="0" dirty="0"/>
            </a:br>
            <a:r>
              <a:rPr lang="en-US" sz="1400" b="0" dirty="0">
                <a:solidFill>
                  <a:schemeClr val="tx1">
                    <a:lumMod val="50000"/>
                    <a:lumOff val="50000"/>
                  </a:schemeClr>
                </a:solidFill>
              </a:rPr>
              <a:t>One year after the rule is published,</a:t>
            </a:r>
            <a:r>
              <a:rPr lang="en-US" sz="1400" b="0" dirty="0"/>
              <a:t> </a:t>
            </a:r>
            <a:r>
              <a:rPr lang="en-US" sz="1400" dirty="0"/>
              <a:t>composite wood products that are sold, supplied, offered for sale, manufactured, or imported </a:t>
            </a:r>
            <a:r>
              <a:rPr lang="en-US" sz="1400" b="0" dirty="0">
                <a:solidFill>
                  <a:schemeClr val="tx1">
                    <a:lumMod val="50000"/>
                    <a:lumOff val="50000"/>
                  </a:schemeClr>
                </a:solidFill>
              </a:rPr>
              <a:t>in the United States will need to be labeled as TSCA Title VI compliant. These products include:</a:t>
            </a:r>
            <a:r>
              <a:rPr lang="en-US" sz="1400" b="0" dirty="0"/>
              <a:t> </a:t>
            </a:r>
            <a:r>
              <a:rPr lang="en-US" sz="1400" dirty="0"/>
              <a:t>hardwood plywood, medium-density fiberboard, particleboard </a:t>
            </a:r>
            <a:r>
              <a:rPr lang="en-US" sz="1400" b="0" dirty="0">
                <a:solidFill>
                  <a:schemeClr val="tx1">
                    <a:lumMod val="50000"/>
                    <a:lumOff val="50000"/>
                  </a:schemeClr>
                </a:solidFill>
              </a:rPr>
              <a:t>as well as household and other finished goods containing these products. </a:t>
            </a:r>
            <a:endParaRPr lang="en-US" sz="1400" b="0" i="1" dirty="0">
              <a:solidFill>
                <a:schemeClr val="tx1">
                  <a:lumMod val="50000"/>
                  <a:lumOff val="50000"/>
                </a:schemeClr>
              </a:solidFill>
            </a:endParaRPr>
          </a:p>
        </p:txBody>
      </p:sp>
      <p:sp>
        <p:nvSpPr>
          <p:cNvPr id="7" name="Rectangle 6"/>
          <p:cNvSpPr/>
          <p:nvPr/>
        </p:nvSpPr>
        <p:spPr>
          <a:xfrm>
            <a:off x="-1" y="796636"/>
            <a:ext cx="224113" cy="3754581"/>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ooter Placeholder 3"/>
          <p:cNvSpPr>
            <a:spLocks noGrp="1"/>
          </p:cNvSpPr>
          <p:nvPr>
            <p:ph type="ftr" sz="quarter" idx="11"/>
          </p:nvPr>
        </p:nvSpPr>
        <p:spPr>
          <a:xfrm>
            <a:off x="5705427" y="4857750"/>
            <a:ext cx="2895600"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tx1"/>
                </a:solidFill>
                <a:effectLst/>
                <a:uLnTx/>
                <a:uFillTx/>
              </a:rPr>
              <a:t>ECOSYNTHETIX INC.</a:t>
            </a:r>
          </a:p>
        </p:txBody>
      </p:sp>
      <p:sp>
        <p:nvSpPr>
          <p:cNvPr id="11" name="Slide Number Placeholder 4"/>
          <p:cNvSpPr>
            <a:spLocks noGrp="1"/>
          </p:cNvSpPr>
          <p:nvPr>
            <p:ph type="sldNum" sz="quarter" idx="12"/>
          </p:nvPr>
        </p:nvSpPr>
        <p:spPr>
          <a:xfrm>
            <a:off x="8605813" y="4857750"/>
            <a:ext cx="390733"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9FE1A4-8209-284C-AC0E-E26D610CCB61}" type="slidenum">
              <a:rPr kumimoji="0" lang="en-US"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b="0" i="0" u="none" strike="noStrike" kern="0" cap="none" spc="0" normalizeH="0" baseline="0" noProof="0" dirty="0">
              <a:ln>
                <a:noFill/>
              </a:ln>
              <a:solidFill>
                <a:schemeClr val="tx1"/>
              </a:solidFill>
              <a:effectLst/>
              <a:uLnTx/>
              <a:uFillTx/>
            </a:endParaRPr>
          </a:p>
        </p:txBody>
      </p:sp>
      <p:pic>
        <p:nvPicPr>
          <p:cNvPr id="5" name="Picture 4"/>
          <p:cNvPicPr>
            <a:picLocks noChangeAspect="1"/>
          </p:cNvPicPr>
          <p:nvPr/>
        </p:nvPicPr>
        <p:blipFill>
          <a:blip r:embed="rId2"/>
          <a:stretch>
            <a:fillRect/>
          </a:stretch>
        </p:blipFill>
        <p:spPr>
          <a:xfrm>
            <a:off x="6831379" y="1071114"/>
            <a:ext cx="2102822" cy="2292076"/>
          </a:xfrm>
          <a:prstGeom prst="rect">
            <a:avLst/>
          </a:prstGeom>
        </p:spPr>
      </p:pic>
      <p:sp>
        <p:nvSpPr>
          <p:cNvPr id="8" name="Rectangle 7"/>
          <p:cNvSpPr/>
          <p:nvPr/>
        </p:nvSpPr>
        <p:spPr>
          <a:xfrm>
            <a:off x="418348" y="712788"/>
            <a:ext cx="6281140" cy="1077218"/>
          </a:xfrm>
          <a:prstGeom prst="rect">
            <a:avLst/>
          </a:prstGeom>
        </p:spPr>
        <p:txBody>
          <a:bodyPr wrap="square">
            <a:spAutoFit/>
          </a:bodyPr>
          <a:lstStyle/>
          <a:p>
            <a:r>
              <a:rPr lang="en-US" sz="1600" b="1" dirty="0"/>
              <a:t>NEWS RELEASE</a:t>
            </a:r>
            <a:br>
              <a:rPr lang="en-US" sz="1000" b="1" dirty="0"/>
            </a:br>
            <a:r>
              <a:rPr lang="en-US" sz="2400" b="1" dirty="0"/>
              <a:t>EPA Issues Final Rule to Protect the Public from Exposure to Formaldehyde</a:t>
            </a:r>
          </a:p>
        </p:txBody>
      </p:sp>
    </p:spTree>
    <p:extLst>
      <p:ext uri="{BB962C8B-B14F-4D97-AF65-F5344CB8AC3E}">
        <p14:creationId xmlns:p14="http://schemas.microsoft.com/office/powerpoint/2010/main" val="65277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ctrTitle"/>
          </p:nvPr>
        </p:nvSpPr>
        <p:spPr>
          <a:xfrm>
            <a:off x="418348" y="858980"/>
            <a:ext cx="7855497" cy="2424544"/>
          </a:xfrm>
        </p:spPr>
        <p:txBody>
          <a:bodyPr anchor="t">
            <a:noAutofit/>
          </a:bodyPr>
          <a:lstStyle/>
          <a:p>
            <a:pPr>
              <a:lnSpc>
                <a:spcPts val="3600"/>
              </a:lnSpc>
              <a:spcBef>
                <a:spcPts val="4800"/>
              </a:spcBef>
            </a:pPr>
            <a:br>
              <a:rPr lang="en-US" sz="1000" b="0" dirty="0">
                <a:solidFill>
                  <a:schemeClr val="bg1"/>
                </a:solidFill>
              </a:rPr>
            </a:br>
            <a:r>
              <a:rPr lang="en-US" b="0" dirty="0">
                <a:solidFill>
                  <a:schemeClr val="bg1"/>
                </a:solidFill>
              </a:rPr>
              <a:t>“</a:t>
            </a:r>
            <a:r>
              <a:rPr lang="en-US" sz="3200" dirty="0">
                <a:solidFill>
                  <a:schemeClr val="bg1"/>
                </a:solidFill>
              </a:rPr>
              <a:t>Wal-Mart Stores Inc. </a:t>
            </a:r>
            <a:r>
              <a:rPr lang="en-US" b="0" dirty="0">
                <a:solidFill>
                  <a:schemeClr val="bg1"/>
                </a:solidFill>
              </a:rPr>
              <a:t>is asking suppliers to </a:t>
            </a:r>
            <a:r>
              <a:rPr lang="en-US" sz="3200" dirty="0">
                <a:solidFill>
                  <a:schemeClr val="bg1"/>
                </a:solidFill>
              </a:rPr>
              <a:t>remove</a:t>
            </a:r>
            <a:r>
              <a:rPr lang="en-US" b="0" dirty="0">
                <a:solidFill>
                  <a:schemeClr val="bg1"/>
                </a:solidFill>
              </a:rPr>
              <a:t> </a:t>
            </a:r>
            <a:r>
              <a:rPr lang="en-US" sz="3200" dirty="0">
                <a:solidFill>
                  <a:schemeClr val="bg1"/>
                </a:solidFill>
              </a:rPr>
              <a:t>formaldehyde</a:t>
            </a:r>
            <a:r>
              <a:rPr lang="en-US" b="0" dirty="0">
                <a:solidFill>
                  <a:schemeClr val="bg1"/>
                </a:solidFill>
              </a:rPr>
              <a:t>…from their products,</a:t>
            </a:r>
            <a:br>
              <a:rPr lang="en-US" b="0" dirty="0">
                <a:solidFill>
                  <a:schemeClr val="bg1"/>
                </a:solidFill>
              </a:rPr>
            </a:br>
            <a:r>
              <a:rPr lang="en-US" b="0" dirty="0">
                <a:solidFill>
                  <a:schemeClr val="bg1"/>
                </a:solidFill>
              </a:rPr>
              <a:t>part of an effort to eliminate controversial chemicals</a:t>
            </a:r>
            <a:br>
              <a:rPr lang="en-US" b="0" dirty="0">
                <a:solidFill>
                  <a:schemeClr val="bg1"/>
                </a:solidFill>
              </a:rPr>
            </a:br>
            <a:r>
              <a:rPr lang="en-US" b="0" dirty="0">
                <a:solidFill>
                  <a:schemeClr val="bg1"/>
                </a:solidFill>
              </a:rPr>
              <a:t>from household goods. </a:t>
            </a:r>
            <a:br>
              <a:rPr lang="en-US" sz="1000" dirty="0">
                <a:solidFill>
                  <a:schemeClr val="bg1"/>
                </a:solidFill>
              </a:rPr>
            </a:br>
            <a:endParaRPr lang="en-US" sz="1000" b="0" i="1" dirty="0">
              <a:solidFill>
                <a:schemeClr val="bg1"/>
              </a:solidFill>
            </a:endParaRPr>
          </a:p>
        </p:txBody>
      </p:sp>
      <p:sp>
        <p:nvSpPr>
          <p:cNvPr id="7" name="Rectangle 6"/>
          <p:cNvSpPr/>
          <p:nvPr/>
        </p:nvSpPr>
        <p:spPr>
          <a:xfrm>
            <a:off x="-1" y="1390695"/>
            <a:ext cx="224113" cy="1761213"/>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p:nvSpPr>
        <p:spPr>
          <a:xfrm>
            <a:off x="418348" y="4010025"/>
            <a:ext cx="4572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chemeClr val="bg1"/>
                </a:solidFill>
                <a:effectLst/>
                <a:uLnTx/>
                <a:uFillTx/>
              </a:rPr>
              <a:t>Bloomberg News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chemeClr val="bg1"/>
                </a:solidFill>
                <a:effectLst/>
                <a:uLnTx/>
                <a:uFillTx/>
              </a:rPr>
              <a:t>July 21, 2016</a:t>
            </a:r>
          </a:p>
        </p:txBody>
      </p:sp>
      <p:sp>
        <p:nvSpPr>
          <p:cNvPr id="10" name="Footer Placeholder 3"/>
          <p:cNvSpPr>
            <a:spLocks noGrp="1"/>
          </p:cNvSpPr>
          <p:nvPr>
            <p:ph type="ftr" sz="quarter" idx="11"/>
          </p:nvPr>
        </p:nvSpPr>
        <p:spPr>
          <a:xfrm>
            <a:off x="5705427" y="4857750"/>
            <a:ext cx="2895600"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ECOSYNTHETIX INC.</a:t>
            </a:r>
          </a:p>
        </p:txBody>
      </p:sp>
      <p:sp>
        <p:nvSpPr>
          <p:cNvPr id="11" name="Slide Number Placeholder 4"/>
          <p:cNvSpPr>
            <a:spLocks noGrp="1"/>
          </p:cNvSpPr>
          <p:nvPr>
            <p:ph type="sldNum" sz="quarter" idx="12"/>
          </p:nvPr>
        </p:nvSpPr>
        <p:spPr>
          <a:xfrm>
            <a:off x="8605813" y="4857750"/>
            <a:ext cx="390733" cy="28575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9FE1A4-8209-284C-AC0E-E26D610CCB61}" type="slidenum">
              <a:rPr kumimoji="0" lang="en-US" b="0" i="0" u="none" strike="noStrike" kern="0" cap="none" spc="0" normalizeH="0" baseline="0" noProof="0" smtClean="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92339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4112" y="968374"/>
            <a:ext cx="8919888" cy="3889376"/>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3942" y="-1"/>
            <a:ext cx="8229600" cy="968375"/>
          </a:xfrm>
        </p:spPr>
        <p:txBody>
          <a:bodyPr>
            <a:normAutofit/>
          </a:bodyPr>
          <a:lstStyle/>
          <a:p>
            <a:pPr>
              <a:lnSpc>
                <a:spcPct val="90000"/>
              </a:lnSpc>
            </a:pPr>
            <a:r>
              <a:rPr lang="en-US" sz="2200" dirty="0">
                <a:solidFill>
                  <a:srgbClr val="8DC63F"/>
                </a:solidFill>
              </a:rPr>
              <a:t>DURABIND:</a:t>
            </a:r>
            <a:r>
              <a:rPr lang="en-US" sz="2200" dirty="0">
                <a:solidFill>
                  <a:schemeClr val="accent6"/>
                </a:solidFill>
              </a:rPr>
              <a:t> </a:t>
            </a:r>
            <a:br>
              <a:rPr lang="en-US" sz="2200" dirty="0">
                <a:solidFill>
                  <a:schemeClr val="accent6"/>
                </a:solidFill>
              </a:rPr>
            </a:br>
            <a:r>
              <a:rPr lang="en-US" sz="2200" dirty="0">
                <a:solidFill>
                  <a:schemeClr val="accent6"/>
                </a:solidFill>
              </a:rPr>
              <a:t>PERFORMANCE FOR MASS ADOPTION</a:t>
            </a:r>
          </a:p>
        </p:txBody>
      </p:sp>
      <p:grpSp>
        <p:nvGrpSpPr>
          <p:cNvPr id="3" name="Group 10"/>
          <p:cNvGrpSpPr>
            <a:grpSpLocks/>
          </p:cNvGrpSpPr>
          <p:nvPr/>
        </p:nvGrpSpPr>
        <p:grpSpPr bwMode="auto">
          <a:xfrm>
            <a:off x="1632350" y="1045227"/>
            <a:ext cx="6462254" cy="3436863"/>
            <a:chOff x="0" y="723"/>
            <a:chExt cx="5634" cy="3048"/>
          </a:xfrm>
          <a:solidFill>
            <a:schemeClr val="accent6">
              <a:lumMod val="75000"/>
            </a:schemeClr>
          </a:solidFill>
        </p:grpSpPr>
        <p:sp>
          <p:nvSpPr>
            <p:cNvPr id="4" name="Freeform 6"/>
            <p:cNvSpPr>
              <a:spLocks noChangeAspect="1" noEditPoints="1"/>
            </p:cNvSpPr>
            <p:nvPr/>
          </p:nvSpPr>
          <p:spPr bwMode="auto">
            <a:xfrm>
              <a:off x="2433" y="723"/>
              <a:ext cx="3201" cy="2883"/>
            </a:xfrm>
            <a:custGeom>
              <a:avLst/>
              <a:gdLst>
                <a:gd name="T0" fmla="*/ 3060 w 3062"/>
                <a:gd name="T1" fmla="*/ 2790 h 2758"/>
                <a:gd name="T2" fmla="*/ 2995 w 3062"/>
                <a:gd name="T3" fmla="*/ 2660 h 2758"/>
                <a:gd name="T4" fmla="*/ 3109 w 3062"/>
                <a:gd name="T5" fmla="*/ 2581 h 2758"/>
                <a:gd name="T6" fmla="*/ 3071 w 3062"/>
                <a:gd name="T7" fmla="*/ 2457 h 2758"/>
                <a:gd name="T8" fmla="*/ 4166 w 3062"/>
                <a:gd name="T9" fmla="*/ 602 h 2758"/>
                <a:gd name="T10" fmla="*/ 3528 w 3062"/>
                <a:gd name="T11" fmla="*/ 409 h 2758"/>
                <a:gd name="T12" fmla="*/ 3161 w 3062"/>
                <a:gd name="T13" fmla="*/ 342 h 2758"/>
                <a:gd name="T14" fmla="*/ 2866 w 3062"/>
                <a:gd name="T15" fmla="*/ 206 h 2758"/>
                <a:gd name="T16" fmla="*/ 2113 w 3062"/>
                <a:gd name="T17" fmla="*/ 429 h 2758"/>
                <a:gd name="T18" fmla="*/ 1876 w 3062"/>
                <a:gd name="T19" fmla="*/ 624 h 2758"/>
                <a:gd name="T20" fmla="*/ 1386 w 3062"/>
                <a:gd name="T21" fmla="*/ 749 h 2758"/>
                <a:gd name="T22" fmla="*/ 1202 w 3062"/>
                <a:gd name="T23" fmla="*/ 901 h 2758"/>
                <a:gd name="T24" fmla="*/ 1109 w 3062"/>
                <a:gd name="T25" fmla="*/ 602 h 2758"/>
                <a:gd name="T26" fmla="*/ 716 w 3062"/>
                <a:gd name="T27" fmla="*/ 690 h 2758"/>
                <a:gd name="T28" fmla="*/ 630 w 3062"/>
                <a:gd name="T29" fmla="*/ 1134 h 2758"/>
                <a:gd name="T30" fmla="*/ 764 w 3062"/>
                <a:gd name="T31" fmla="*/ 1063 h 2758"/>
                <a:gd name="T32" fmla="*/ 1004 w 3062"/>
                <a:gd name="T33" fmla="*/ 1091 h 2758"/>
                <a:gd name="T34" fmla="*/ 736 w 3062"/>
                <a:gd name="T35" fmla="*/ 1337 h 2758"/>
                <a:gd name="T36" fmla="*/ 576 w 3062"/>
                <a:gd name="T37" fmla="*/ 1344 h 2758"/>
                <a:gd name="T38" fmla="*/ 322 w 3062"/>
                <a:gd name="T39" fmla="*/ 1576 h 2758"/>
                <a:gd name="T40" fmla="*/ 233 w 3062"/>
                <a:gd name="T41" fmla="*/ 1885 h 2758"/>
                <a:gd name="T42" fmla="*/ 724 w 3062"/>
                <a:gd name="T43" fmla="*/ 1875 h 2758"/>
                <a:gd name="T44" fmla="*/ 813 w 3062"/>
                <a:gd name="T45" fmla="*/ 1795 h 2758"/>
                <a:gd name="T46" fmla="*/ 1066 w 3062"/>
                <a:gd name="T47" fmla="*/ 1896 h 2758"/>
                <a:gd name="T48" fmla="*/ 761 w 3062"/>
                <a:gd name="T49" fmla="*/ 2045 h 2758"/>
                <a:gd name="T50" fmla="*/ 271 w 3062"/>
                <a:gd name="T51" fmla="*/ 1930 h 2758"/>
                <a:gd name="T52" fmla="*/ 46 w 3062"/>
                <a:gd name="T53" fmla="*/ 2527 h 2758"/>
                <a:gd name="T54" fmla="*/ 558 w 3062"/>
                <a:gd name="T55" fmla="*/ 2677 h 2758"/>
                <a:gd name="T56" fmla="*/ 690 w 3062"/>
                <a:gd name="T57" fmla="*/ 3281 h 2758"/>
                <a:gd name="T58" fmla="*/ 1195 w 3062"/>
                <a:gd name="T59" fmla="*/ 3177 h 2758"/>
                <a:gd name="T60" fmla="*/ 1503 w 3062"/>
                <a:gd name="T61" fmla="*/ 2524 h 2758"/>
                <a:gd name="T62" fmla="*/ 1283 w 3062"/>
                <a:gd name="T63" fmla="*/ 2334 h 2758"/>
                <a:gd name="T64" fmla="*/ 1509 w 3062"/>
                <a:gd name="T65" fmla="*/ 2188 h 2758"/>
                <a:gd name="T66" fmla="*/ 1978 w 3062"/>
                <a:gd name="T67" fmla="*/ 2277 h 2758"/>
                <a:gd name="T68" fmla="*/ 2465 w 3062"/>
                <a:gd name="T69" fmla="*/ 2390 h 2758"/>
                <a:gd name="T70" fmla="*/ 2638 w 3062"/>
                <a:gd name="T71" fmla="*/ 2484 h 2758"/>
                <a:gd name="T72" fmla="*/ 2963 w 3062"/>
                <a:gd name="T73" fmla="*/ 2238 h 2758"/>
                <a:gd name="T74" fmla="*/ 3078 w 3062"/>
                <a:gd name="T75" fmla="*/ 1795 h 2758"/>
                <a:gd name="T76" fmla="*/ 3300 w 3062"/>
                <a:gd name="T77" fmla="*/ 1736 h 2758"/>
                <a:gd name="T78" fmla="*/ 3676 w 3062"/>
                <a:gd name="T79" fmla="*/ 1134 h 2758"/>
                <a:gd name="T80" fmla="*/ 3853 w 3062"/>
                <a:gd name="T81" fmla="*/ 1216 h 2758"/>
                <a:gd name="T82" fmla="*/ 4148 w 3062"/>
                <a:gd name="T83" fmla="*/ 1123 h 2758"/>
                <a:gd name="T84" fmla="*/ 1233 w 3062"/>
                <a:gd name="T85" fmla="*/ 1773 h 2758"/>
                <a:gd name="T86" fmla="*/ 1239 w 3062"/>
                <a:gd name="T87" fmla="*/ 1662 h 2758"/>
                <a:gd name="T88" fmla="*/ 1398 w 3062"/>
                <a:gd name="T89" fmla="*/ 1791 h 2758"/>
                <a:gd name="T90" fmla="*/ 1628 w 3062"/>
                <a:gd name="T91" fmla="*/ 374 h 2758"/>
                <a:gd name="T92" fmla="*/ 1543 w 3062"/>
                <a:gd name="T93" fmla="*/ 359 h 2758"/>
                <a:gd name="T94" fmla="*/ 170 w 3062"/>
                <a:gd name="T95" fmla="*/ 1404 h 2758"/>
                <a:gd name="T96" fmla="*/ 2586 w 3062"/>
                <a:gd name="T97" fmla="*/ 2769 h 2758"/>
                <a:gd name="T98" fmla="*/ 1469 w 3062"/>
                <a:gd name="T99" fmla="*/ 3051 h 2758"/>
                <a:gd name="T100" fmla="*/ 296 w 3062"/>
                <a:gd name="T101" fmla="*/ 1479 h 2758"/>
                <a:gd name="T102" fmla="*/ 294 w 3062"/>
                <a:gd name="T103" fmla="*/ 1200 h 2758"/>
                <a:gd name="T104" fmla="*/ 4252 w 3062"/>
                <a:gd name="T105" fmla="*/ 3762 h 2758"/>
                <a:gd name="T106" fmla="*/ 4108 w 3062"/>
                <a:gd name="T107" fmla="*/ 3930 h 2758"/>
                <a:gd name="T108" fmla="*/ 3294 w 3062"/>
                <a:gd name="T109" fmla="*/ 1986 h 2758"/>
                <a:gd name="T110" fmla="*/ 3471 w 3062"/>
                <a:gd name="T111" fmla="*/ 2948 h 2758"/>
                <a:gd name="T112" fmla="*/ 3308 w 3062"/>
                <a:gd name="T113" fmla="*/ 2775 h 2758"/>
                <a:gd name="T114" fmla="*/ 3400 w 3062"/>
                <a:gd name="T115" fmla="*/ 3048 h 2758"/>
                <a:gd name="T116" fmla="*/ 2928 w 3062"/>
                <a:gd name="T117" fmla="*/ 3489 h 2758"/>
                <a:gd name="T118" fmla="*/ 3629 w 3062"/>
                <a:gd name="T119" fmla="*/ 3694 h 2758"/>
                <a:gd name="T120" fmla="*/ 3530 w 3062"/>
                <a:gd name="T121" fmla="*/ 1359 h 2758"/>
                <a:gd name="T122" fmla="*/ 3548 w 3062"/>
                <a:gd name="T123" fmla="*/ 1747 h 2758"/>
                <a:gd name="T124" fmla="*/ 3434 w 3062"/>
                <a:gd name="T125" fmla="*/ 1938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62"/>
                <a:gd name="T190" fmla="*/ 0 h 2758"/>
                <a:gd name="T191" fmla="*/ 3062 w 3062"/>
                <a:gd name="T192" fmla="*/ 2758 h 27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7"/>
            <p:cNvSpPr>
              <a:spLocks noEditPoints="1"/>
            </p:cNvSpPr>
            <p:nvPr/>
          </p:nvSpPr>
          <p:spPr bwMode="auto">
            <a:xfrm>
              <a:off x="0" y="753"/>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1"/>
                <a:gd name="T187" fmla="*/ 0 h 3018"/>
                <a:gd name="T188" fmla="*/ 2211 w 2211"/>
                <a:gd name="T189" fmla="*/ 3018 h 30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8"/>
            <p:cNvSpPr>
              <a:spLocks/>
            </p:cNvSpPr>
            <p:nvPr/>
          </p:nvSpPr>
          <p:spPr bwMode="auto">
            <a:xfrm>
              <a:off x="3218" y="2127"/>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 name="TextBox 25"/>
          <p:cNvSpPr txBox="1"/>
          <p:nvPr/>
        </p:nvSpPr>
        <p:spPr>
          <a:xfrm>
            <a:off x="1471481" y="2315579"/>
            <a:ext cx="1506182" cy="576248"/>
          </a:xfrm>
          <a:prstGeom prst="rect">
            <a:avLst/>
          </a:prstGeom>
          <a:noFill/>
        </p:spPr>
        <p:txBody>
          <a:bodyPr wrap="none" rIns="0" rtlCol="0">
            <a:spAutoFit/>
          </a:bodyPr>
          <a:lstStyle/>
          <a:p>
            <a:pPr algn="ctr">
              <a:lnSpc>
                <a:spcPct val="70000"/>
              </a:lnSpc>
              <a:spcAft>
                <a:spcPts val="600"/>
              </a:spcAft>
            </a:pPr>
            <a:r>
              <a:rPr lang="en-US" sz="4400" b="1" dirty="0">
                <a:solidFill>
                  <a:schemeClr val="bg1"/>
                </a:solidFill>
              </a:rPr>
              <a:t>1,100</a:t>
            </a:r>
          </a:p>
        </p:txBody>
      </p:sp>
      <p:sp>
        <p:nvSpPr>
          <p:cNvPr id="22" name="Rectangle 21"/>
          <p:cNvSpPr/>
          <p:nvPr/>
        </p:nvSpPr>
        <p:spPr>
          <a:xfrm>
            <a:off x="-1" y="-1"/>
            <a:ext cx="224113" cy="968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786439" y="2842959"/>
            <a:ext cx="2328428" cy="440633"/>
          </a:xfrm>
          <a:prstGeom prst="rect">
            <a:avLst/>
          </a:prstGeom>
          <a:noFill/>
        </p:spPr>
        <p:txBody>
          <a:bodyPr wrap="square" rtlCol="0">
            <a:spAutoFit/>
          </a:bodyPr>
          <a:lstStyle>
            <a:defPPr>
              <a:defRPr lang="en-US"/>
            </a:defPPr>
            <a:lvl1pPr>
              <a:defRPr>
                <a:solidFill>
                  <a:schemeClr val="bg1"/>
                </a:solidFill>
              </a:defRPr>
            </a:lvl1pPr>
          </a:lstStyle>
          <a:p>
            <a:pPr algn="ctr">
              <a:lnSpc>
                <a:spcPct val="70000"/>
              </a:lnSpc>
              <a:spcAft>
                <a:spcPts val="600"/>
              </a:spcAft>
            </a:pPr>
            <a:r>
              <a:rPr lang="en-US" sz="1600" dirty="0"/>
              <a:t>annual revenue opportunity per line</a:t>
            </a:r>
          </a:p>
        </p:txBody>
      </p:sp>
      <p:pic>
        <p:nvPicPr>
          <p:cNvPr id="18" name="Picture 17" descr="factory.png"/>
          <p:cNvPicPr>
            <a:picLocks noChangeAspect="1"/>
          </p:cNvPicPr>
          <p:nvPr/>
        </p:nvPicPr>
        <p:blipFill>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2995878" y="2267002"/>
            <a:ext cx="643617" cy="469757"/>
          </a:xfrm>
          <a:prstGeom prst="rect">
            <a:avLst/>
          </a:prstGeom>
        </p:spPr>
      </p:pic>
      <p:sp>
        <p:nvSpPr>
          <p:cNvPr id="8" name="Rectangle 7"/>
          <p:cNvSpPr/>
          <p:nvPr/>
        </p:nvSpPr>
        <p:spPr>
          <a:xfrm>
            <a:off x="1270548" y="2842959"/>
            <a:ext cx="2582260" cy="264688"/>
          </a:xfrm>
          <a:prstGeom prst="rect">
            <a:avLst/>
          </a:prstGeom>
        </p:spPr>
        <p:txBody>
          <a:bodyPr wrap="square">
            <a:spAutoFit/>
          </a:bodyPr>
          <a:lstStyle/>
          <a:p>
            <a:pPr algn="ctr">
              <a:lnSpc>
                <a:spcPct val="70000"/>
              </a:lnSpc>
              <a:spcAft>
                <a:spcPts val="600"/>
              </a:spcAft>
            </a:pPr>
            <a:r>
              <a:rPr lang="en-US" sz="1600" dirty="0">
                <a:solidFill>
                  <a:schemeClr val="bg1"/>
                </a:solidFill>
              </a:rPr>
              <a:t>wood composites lines</a:t>
            </a:r>
          </a:p>
        </p:txBody>
      </p:sp>
      <p:sp>
        <p:nvSpPr>
          <p:cNvPr id="19" name="Oval 18"/>
          <p:cNvSpPr/>
          <p:nvPr/>
        </p:nvSpPr>
        <p:spPr>
          <a:xfrm>
            <a:off x="5650881" y="1485553"/>
            <a:ext cx="2594866" cy="2594866"/>
          </a:xfrm>
          <a:prstGeom prst="ellipse">
            <a:avLst/>
          </a:prstGeom>
          <a:noFill/>
          <a:ln w="7620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275116" y="1485553"/>
            <a:ext cx="2594866" cy="2594866"/>
          </a:xfrm>
          <a:prstGeom prst="ellipse">
            <a:avLst/>
          </a:prstGeom>
          <a:noFill/>
          <a:ln w="7620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912185" y="2257187"/>
            <a:ext cx="3961653" cy="695062"/>
          </a:xfrm>
          <a:prstGeom prst="rect">
            <a:avLst/>
          </a:prstGeom>
          <a:noFill/>
        </p:spPr>
        <p:txBody>
          <a:bodyPr wrap="square" rIns="0" rtlCol="0">
            <a:spAutoFit/>
          </a:bodyPr>
          <a:lstStyle/>
          <a:p>
            <a:pPr algn="ctr">
              <a:lnSpc>
                <a:spcPts val="4700"/>
              </a:lnSpc>
              <a:spcAft>
                <a:spcPts val="600"/>
              </a:spcAft>
            </a:pPr>
            <a:r>
              <a:rPr lang="en-US" sz="2400" b="1" dirty="0">
                <a:solidFill>
                  <a:schemeClr val="bg1"/>
                </a:solidFill>
              </a:rPr>
              <a:t>$</a:t>
            </a:r>
            <a:r>
              <a:rPr lang="en-US" sz="4400" b="1" dirty="0">
                <a:solidFill>
                  <a:schemeClr val="bg1"/>
                </a:solidFill>
              </a:rPr>
              <a:t>0.5</a:t>
            </a:r>
            <a:r>
              <a:rPr lang="en-US" sz="2400" b="1" dirty="0">
                <a:solidFill>
                  <a:schemeClr val="bg1"/>
                </a:solidFill>
              </a:rPr>
              <a:t>M</a:t>
            </a:r>
            <a:r>
              <a:rPr lang="en-US" sz="1600" b="1" dirty="0">
                <a:solidFill>
                  <a:schemeClr val="bg1"/>
                </a:solidFill>
              </a:rPr>
              <a:t> to </a:t>
            </a:r>
            <a:r>
              <a:rPr lang="en-US" sz="2400" b="1" dirty="0">
                <a:solidFill>
                  <a:schemeClr val="bg1"/>
                </a:solidFill>
              </a:rPr>
              <a:t>$</a:t>
            </a:r>
            <a:r>
              <a:rPr lang="en-US" sz="4400" b="1" dirty="0">
                <a:solidFill>
                  <a:schemeClr val="bg1"/>
                </a:solidFill>
              </a:rPr>
              <a:t>3</a:t>
            </a:r>
            <a:r>
              <a:rPr lang="en-US" sz="2400" b="1" dirty="0">
                <a:solidFill>
                  <a:schemeClr val="bg1"/>
                </a:solidFill>
              </a:rPr>
              <a:t>M</a:t>
            </a:r>
            <a:endParaRPr lang="en-US" sz="3600" b="1" dirty="0">
              <a:solidFill>
                <a:schemeClr val="bg1"/>
              </a:solidFill>
            </a:endParaRPr>
          </a:p>
        </p:txBody>
      </p:sp>
      <p:sp>
        <p:nvSpPr>
          <p:cNvPr id="45" name="Rectangle 44"/>
          <p:cNvSpPr/>
          <p:nvPr/>
        </p:nvSpPr>
        <p:spPr>
          <a:xfrm>
            <a:off x="0" y="4293707"/>
            <a:ext cx="9144000" cy="84747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oter Placeholder 3"/>
          <p:cNvSpPr>
            <a:spLocks noGrp="1"/>
          </p:cNvSpPr>
          <p:nvPr>
            <p:ph type="ftr" sz="quarter" idx="11"/>
          </p:nvPr>
        </p:nvSpPr>
        <p:spPr>
          <a:xfrm>
            <a:off x="5705427" y="4857750"/>
            <a:ext cx="2895600" cy="285750"/>
          </a:xfrm>
        </p:spPr>
        <p:txBody>
          <a:bodyPr/>
          <a:lstStyle/>
          <a:p>
            <a:r>
              <a:rPr lang="en-US" dirty="0"/>
              <a:t>ECOSYNTHETIX INC.</a:t>
            </a:r>
          </a:p>
        </p:txBody>
      </p:sp>
      <p:sp>
        <p:nvSpPr>
          <p:cNvPr id="25"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t>7</a:t>
            </a:fld>
            <a:endParaRPr lang="en-US"/>
          </a:p>
        </p:txBody>
      </p:sp>
      <p:sp>
        <p:nvSpPr>
          <p:cNvPr id="47" name="TextBox 46"/>
          <p:cNvSpPr txBox="1"/>
          <p:nvPr/>
        </p:nvSpPr>
        <p:spPr>
          <a:xfrm>
            <a:off x="358330" y="4376167"/>
            <a:ext cx="8786928" cy="400110"/>
          </a:xfrm>
          <a:prstGeom prst="rect">
            <a:avLst/>
          </a:prstGeom>
          <a:noFill/>
        </p:spPr>
        <p:txBody>
          <a:bodyPr wrap="square" rtlCol="0">
            <a:spAutoFit/>
          </a:bodyPr>
          <a:lstStyle>
            <a:defPPr>
              <a:defRPr lang="en-US"/>
            </a:defPPr>
            <a:lvl1pPr>
              <a:defRPr>
                <a:solidFill>
                  <a:schemeClr val="bg1"/>
                </a:solidFill>
              </a:defRPr>
            </a:lvl1pPr>
          </a:lstStyle>
          <a:p>
            <a:r>
              <a:rPr lang="en-US" sz="2000" b="1" dirty="0">
                <a:solidFill>
                  <a:schemeClr val="accent6">
                    <a:lumMod val="50000"/>
                  </a:schemeClr>
                </a:solidFill>
              </a:rPr>
              <a:t>~10 LINES TO ACHIEVE CASH FLOW BREAKEVEN</a:t>
            </a:r>
          </a:p>
        </p:txBody>
      </p:sp>
      <p:sp>
        <p:nvSpPr>
          <p:cNvPr id="21" name="Right Arrow 33"/>
          <p:cNvSpPr/>
          <p:nvPr/>
        </p:nvSpPr>
        <p:spPr>
          <a:xfrm>
            <a:off x="4402762" y="2371889"/>
            <a:ext cx="576064" cy="576064"/>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09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4112" y="968374"/>
            <a:ext cx="8919889" cy="3365146"/>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72" name="Straight Connector 71"/>
          <p:cNvCxnSpPr/>
          <p:nvPr/>
        </p:nvCxnSpPr>
        <p:spPr>
          <a:xfrm>
            <a:off x="2319494" y="1514528"/>
            <a:ext cx="0" cy="256032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043411" y="1514528"/>
            <a:ext cx="0" cy="256032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767323" y="1514528"/>
            <a:ext cx="0" cy="256032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491227" y="1514528"/>
            <a:ext cx="0" cy="256032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WOOD COMPOSITE TRIAL PROGRESS</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ECOSYNTHETIX INC.</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9FE1A4-8209-284C-AC0E-E26D610CCB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
        <p:nvSpPr>
          <p:cNvPr id="8" name="TextBox 7"/>
          <p:cNvSpPr txBox="1"/>
          <p:nvPr/>
        </p:nvSpPr>
        <p:spPr bwMode="auto">
          <a:xfrm>
            <a:off x="281111" y="935120"/>
            <a:ext cx="4376857" cy="432048"/>
          </a:xfrm>
          <a:prstGeom prst="rect">
            <a:avLst/>
          </a:prstGeom>
          <a:ln>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bg1"/>
                </a:solidFill>
                <a:effectLst/>
                <a:uLnTx/>
                <a:uFillTx/>
                <a:latin typeface="LFT Etica Regular"/>
                <a:cs typeface="LFT Etica Regular"/>
              </a:rPr>
              <a:t>TOP 15 GLOBAL WOOD-BASED PANEL MANUFACTURERS  </a:t>
            </a:r>
          </a:p>
        </p:txBody>
      </p:sp>
      <p:sp>
        <p:nvSpPr>
          <p:cNvPr id="14" name="TextBox 13"/>
          <p:cNvSpPr txBox="1"/>
          <p:nvPr/>
        </p:nvSpPr>
        <p:spPr>
          <a:xfrm>
            <a:off x="6073433" y="2547879"/>
            <a:ext cx="2585658" cy="1311128"/>
          </a:xfrm>
          <a:prstGeom prst="rect">
            <a:avLst/>
          </a:prstGeom>
          <a:noFill/>
        </p:spPr>
        <p:txBody>
          <a:bodyPr wrap="square" rtlCol="0">
            <a:spAutoFit/>
          </a:bodyPr>
          <a:lstStyle>
            <a:defPPr>
              <a:defRPr lang="en-US"/>
            </a:defPPr>
            <a:lvl1pPr>
              <a:defRPr>
                <a:solidFill>
                  <a:schemeClr val="bg1"/>
                </a:solidFill>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top 15 global</a:t>
            </a:r>
            <a:br>
              <a:rPr kumimoji="0" lang="en-US" sz="1600" b="0" i="0" u="none" strike="noStrike" kern="0" cap="none" spc="0" normalizeH="0" baseline="0" noProof="0" dirty="0">
                <a:ln>
                  <a:noFill/>
                </a:ln>
                <a:solidFill>
                  <a:srgbClr val="FFFFFF"/>
                </a:solidFill>
                <a:effectLst/>
                <a:uLnTx/>
                <a:uFillTx/>
              </a:rPr>
            </a:br>
            <a:r>
              <a:rPr kumimoji="0" lang="en-US" sz="1600" b="0" i="0" u="none" strike="noStrike" kern="0" cap="none" spc="0" normalizeH="0" noProof="0" dirty="0">
                <a:ln>
                  <a:noFill/>
                </a:ln>
                <a:solidFill>
                  <a:srgbClr val="FFFFFF"/>
                </a:solidFill>
                <a:effectLst/>
                <a:uLnTx/>
                <a:uFillTx/>
              </a:rPr>
              <a:t>wood composites manufacturers in trials</a:t>
            </a:r>
          </a:p>
          <a:p>
            <a:pPr marL="0" marR="0" lvl="0" indent="0" defTabSz="914400" eaLnBrk="1" fontAlgn="auto" latinLnBrk="0" hangingPunct="1">
              <a:lnSpc>
                <a:spcPct val="90000"/>
              </a:lnSpc>
              <a:spcBef>
                <a:spcPts val="0"/>
              </a:spcBef>
              <a:spcAft>
                <a:spcPts val="0"/>
              </a:spcAft>
              <a:buClrTx/>
              <a:buSzTx/>
              <a:buFontTx/>
              <a:buNone/>
              <a:tabLst/>
              <a:defRPr/>
            </a:pPr>
            <a:r>
              <a:rPr lang="en-US" sz="1200" kern="0" baseline="0" dirty="0">
                <a:solidFill>
                  <a:srgbClr val="FFFFFF"/>
                </a:solidFill>
              </a:rPr>
              <a:t>(representing &gt;50</a:t>
            </a:r>
            <a:br>
              <a:rPr lang="en-US" sz="1200" kern="0" baseline="0" dirty="0">
                <a:solidFill>
                  <a:srgbClr val="FFFFFF"/>
                </a:solidFill>
              </a:rPr>
            </a:br>
            <a:r>
              <a:rPr lang="en-US" sz="1200" kern="0" baseline="0" dirty="0">
                <a:solidFill>
                  <a:srgbClr val="FFFFFF"/>
                </a:solidFill>
              </a:rPr>
              <a:t>production</a:t>
            </a:r>
            <a:r>
              <a:rPr lang="en-US" sz="1200" kern="0" dirty="0">
                <a:solidFill>
                  <a:srgbClr val="FFFFFF"/>
                </a:solidFill>
              </a:rPr>
              <a:t> </a:t>
            </a:r>
            <a:r>
              <a:rPr lang="en-US" sz="1200" kern="0" baseline="0" dirty="0">
                <a:solidFill>
                  <a:srgbClr val="FFFFFF"/>
                </a:solidFill>
              </a:rPr>
              <a:t>lines)</a:t>
            </a:r>
            <a:br>
              <a:rPr kumimoji="0" lang="en-US" sz="1600" b="0" i="0" u="none" strike="noStrike" kern="0" cap="none" spc="0" normalizeH="0" baseline="0" noProof="0" dirty="0">
                <a:ln>
                  <a:noFill/>
                </a:ln>
                <a:solidFill>
                  <a:srgbClr val="FFFFFF"/>
                </a:solidFill>
                <a:effectLst/>
                <a:uLnTx/>
                <a:uFillTx/>
              </a:rPr>
            </a:br>
            <a:endParaRPr kumimoji="0" lang="en-US" sz="1600" b="0" i="0" u="none" strike="noStrike" kern="0" cap="none" spc="0" normalizeH="0" baseline="0" noProof="0" dirty="0">
              <a:ln>
                <a:noFill/>
              </a:ln>
              <a:solidFill>
                <a:srgbClr val="FFFFFF"/>
              </a:solidFill>
              <a:effectLst/>
              <a:uLnTx/>
              <a:uFillTx/>
            </a:endParaRPr>
          </a:p>
        </p:txBody>
      </p:sp>
      <p:sp>
        <p:nvSpPr>
          <p:cNvPr id="15" name="Rectangle 14"/>
          <p:cNvSpPr/>
          <p:nvPr/>
        </p:nvSpPr>
        <p:spPr>
          <a:xfrm>
            <a:off x="6026385" y="1619110"/>
            <a:ext cx="1236236" cy="1200329"/>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7200" b="1" kern="0" dirty="0">
                <a:solidFill>
                  <a:srgbClr val="FFFFFF"/>
                </a:solidFill>
              </a:rPr>
              <a:t>&gt;5</a:t>
            </a:r>
            <a:endParaRPr kumimoji="0" lang="en-US" sz="72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1" y="-1"/>
            <a:ext cx="224113" cy="968375"/>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Oval 16"/>
          <p:cNvSpPr/>
          <p:nvPr/>
        </p:nvSpPr>
        <p:spPr>
          <a:xfrm>
            <a:off x="5561141" y="1245413"/>
            <a:ext cx="2783301" cy="2783301"/>
          </a:xfrm>
          <a:prstGeom prst="ellipse">
            <a:avLst/>
          </a:prstGeom>
          <a:noFill/>
          <a:ln w="762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Rectangle 17"/>
          <p:cNvSpPr/>
          <p:nvPr/>
        </p:nvSpPr>
        <p:spPr>
          <a:xfrm>
            <a:off x="0" y="4308456"/>
            <a:ext cx="9144000" cy="8497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tx1"/>
              </a:solidFill>
              <a:effectLst/>
              <a:uLnTx/>
              <a:uFillTx/>
            </a:endParaRPr>
          </a:p>
        </p:txBody>
      </p:sp>
      <p:sp>
        <p:nvSpPr>
          <p:cNvPr id="19" name="Rectangle 18"/>
          <p:cNvSpPr/>
          <p:nvPr/>
        </p:nvSpPr>
        <p:spPr>
          <a:xfrm>
            <a:off x="228375" y="4441831"/>
            <a:ext cx="8247085"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PIPELINE OF PROSPECTS EXPANDS</a:t>
            </a:r>
            <a:r>
              <a:rPr kumimoji="0" lang="en-US" sz="2000" b="1" i="0" u="none" strike="noStrike" kern="0" cap="none" spc="0" normalizeH="0" noProof="0" dirty="0">
                <a:ln>
                  <a:noFill/>
                </a:ln>
                <a:solidFill>
                  <a:schemeClr val="bg1"/>
                </a:solidFill>
                <a:effectLst/>
                <a:uLnTx/>
                <a:uFillTx/>
              </a:rPr>
              <a:t> AND ADVANCES</a:t>
            </a:r>
            <a:endParaRPr kumimoji="0" lang="en-US" sz="2000" b="1" i="0" u="none" strike="noStrike" kern="0" cap="none" spc="0" normalizeH="0" baseline="0" noProof="0" dirty="0">
              <a:ln>
                <a:noFill/>
              </a:ln>
              <a:solidFill>
                <a:schemeClr val="bg1"/>
              </a:solidFill>
              <a:effectLst/>
              <a:uLnTx/>
              <a:uFillTx/>
            </a:endParaRPr>
          </a:p>
        </p:txBody>
      </p:sp>
      <p:sp>
        <p:nvSpPr>
          <p:cNvPr id="20" name="Footer Placeholder 3"/>
          <p:cNvSpPr txBox="1">
            <a:spLocks/>
          </p:cNvSpPr>
          <p:nvPr/>
        </p:nvSpPr>
        <p:spPr>
          <a:xfrm>
            <a:off x="5857827" y="4868946"/>
            <a:ext cx="2895600" cy="2857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n-lt"/>
                <a:ea typeface="+mn-ea"/>
                <a:cs typeface="+mn-cs"/>
              </a:rPr>
              <a:t>ECOSYNTHETIX INC.</a:t>
            </a:r>
          </a:p>
        </p:txBody>
      </p:sp>
      <p:sp>
        <p:nvSpPr>
          <p:cNvPr id="21" name="Slide Number Placeholder 4"/>
          <p:cNvSpPr txBox="1">
            <a:spLocks/>
          </p:cNvSpPr>
          <p:nvPr/>
        </p:nvSpPr>
        <p:spPr>
          <a:xfrm>
            <a:off x="8758213" y="4868946"/>
            <a:ext cx="390733" cy="2857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9FE1A4-8209-284C-AC0E-E26D610CCB61}"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p:nvSpPr>
        <p:spPr>
          <a:xfrm>
            <a:off x="1590819" y="1554464"/>
            <a:ext cx="1719072"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p:nvPr/>
        </p:nvSpPr>
        <p:spPr>
          <a:xfrm>
            <a:off x="3309221" y="1554464"/>
            <a:ext cx="1042416"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22"/>
          <p:cNvSpPr/>
          <p:nvPr/>
        </p:nvSpPr>
        <p:spPr>
          <a:xfrm>
            <a:off x="4351918" y="1554464"/>
            <a:ext cx="338328"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a:off x="1590819" y="1727668"/>
            <a:ext cx="987552"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p:nvPr/>
        </p:nvSpPr>
        <p:spPr>
          <a:xfrm>
            <a:off x="2579772" y="1727668"/>
            <a:ext cx="118872"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25"/>
          <p:cNvSpPr/>
          <p:nvPr/>
        </p:nvSpPr>
        <p:spPr>
          <a:xfrm>
            <a:off x="2699112" y="1727668"/>
            <a:ext cx="137160"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p:nvPr/>
        </p:nvSpPr>
        <p:spPr>
          <a:xfrm>
            <a:off x="1590819" y="1898864"/>
            <a:ext cx="585216"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p:nvPr/>
        </p:nvSpPr>
        <p:spPr>
          <a:xfrm>
            <a:off x="2179086" y="1898864"/>
            <a:ext cx="365760"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p:cNvSpPr/>
          <p:nvPr/>
        </p:nvSpPr>
        <p:spPr>
          <a:xfrm>
            <a:off x="2543539" y="1898864"/>
            <a:ext cx="228600"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p:nvPr/>
        </p:nvSpPr>
        <p:spPr>
          <a:xfrm>
            <a:off x="1590819" y="2069759"/>
            <a:ext cx="429768"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31"/>
          <p:cNvSpPr/>
          <p:nvPr/>
        </p:nvSpPr>
        <p:spPr>
          <a:xfrm>
            <a:off x="2020587" y="2070113"/>
            <a:ext cx="621792"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p:nvPr/>
        </p:nvSpPr>
        <p:spPr>
          <a:xfrm>
            <a:off x="1590819" y="2241104"/>
            <a:ext cx="996696"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p:nvPr/>
        </p:nvSpPr>
        <p:spPr>
          <a:xfrm>
            <a:off x="1590819" y="2413259"/>
            <a:ext cx="585216"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4"/>
          <p:cNvSpPr/>
          <p:nvPr/>
        </p:nvSpPr>
        <p:spPr>
          <a:xfrm>
            <a:off x="2175974" y="2413259"/>
            <a:ext cx="256032"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p:nvPr/>
        </p:nvSpPr>
        <p:spPr>
          <a:xfrm>
            <a:off x="2432493" y="2413259"/>
            <a:ext cx="91440"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Rectangle 36"/>
          <p:cNvSpPr/>
          <p:nvPr/>
        </p:nvSpPr>
        <p:spPr>
          <a:xfrm>
            <a:off x="1590819" y="2584639"/>
            <a:ext cx="91440"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Rectangle 38"/>
          <p:cNvSpPr/>
          <p:nvPr/>
        </p:nvSpPr>
        <p:spPr>
          <a:xfrm>
            <a:off x="1684514" y="2584639"/>
            <a:ext cx="73152"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Rectangle 39"/>
          <p:cNvSpPr/>
          <p:nvPr/>
        </p:nvSpPr>
        <p:spPr>
          <a:xfrm>
            <a:off x="1749199" y="2584639"/>
            <a:ext cx="731520"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p:nvPr/>
        </p:nvSpPr>
        <p:spPr>
          <a:xfrm>
            <a:off x="1590819" y="2755054"/>
            <a:ext cx="219456"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p:nvPr/>
        </p:nvSpPr>
        <p:spPr>
          <a:xfrm>
            <a:off x="1813795" y="2755054"/>
            <a:ext cx="64008"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Rectangle 42"/>
          <p:cNvSpPr/>
          <p:nvPr/>
        </p:nvSpPr>
        <p:spPr>
          <a:xfrm>
            <a:off x="1876065" y="2755054"/>
            <a:ext cx="585216"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p:cNvSpPr/>
          <p:nvPr/>
        </p:nvSpPr>
        <p:spPr>
          <a:xfrm>
            <a:off x="1590819" y="2926884"/>
            <a:ext cx="356616"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44"/>
          <p:cNvSpPr/>
          <p:nvPr/>
        </p:nvSpPr>
        <p:spPr>
          <a:xfrm>
            <a:off x="1950610" y="2926884"/>
            <a:ext cx="365760"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a:off x="1590819" y="3097832"/>
            <a:ext cx="585216"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Rectangle 46"/>
          <p:cNvSpPr/>
          <p:nvPr/>
        </p:nvSpPr>
        <p:spPr>
          <a:xfrm>
            <a:off x="2178857" y="3097832"/>
            <a:ext cx="128016"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Rectangle 47"/>
          <p:cNvSpPr/>
          <p:nvPr/>
        </p:nvSpPr>
        <p:spPr>
          <a:xfrm>
            <a:off x="1590819" y="3269174"/>
            <a:ext cx="649224" cy="100584"/>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48"/>
          <p:cNvSpPr/>
          <p:nvPr/>
        </p:nvSpPr>
        <p:spPr>
          <a:xfrm>
            <a:off x="1590819" y="3443928"/>
            <a:ext cx="411480"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p:nvPr/>
        </p:nvSpPr>
        <p:spPr>
          <a:xfrm>
            <a:off x="2006875" y="3443928"/>
            <a:ext cx="219456"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p:nvPr/>
        </p:nvSpPr>
        <p:spPr>
          <a:xfrm>
            <a:off x="1590819" y="3612475"/>
            <a:ext cx="566928"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51"/>
          <p:cNvSpPr/>
          <p:nvPr/>
        </p:nvSpPr>
        <p:spPr>
          <a:xfrm>
            <a:off x="2162323" y="3612475"/>
            <a:ext cx="54864"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Rectangle 52"/>
          <p:cNvSpPr/>
          <p:nvPr/>
        </p:nvSpPr>
        <p:spPr>
          <a:xfrm>
            <a:off x="1590819" y="3780955"/>
            <a:ext cx="320040"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53"/>
          <p:cNvSpPr/>
          <p:nvPr/>
        </p:nvSpPr>
        <p:spPr>
          <a:xfrm>
            <a:off x="1915400" y="3780955"/>
            <a:ext cx="265176"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55"/>
          <p:cNvSpPr/>
          <p:nvPr/>
        </p:nvSpPr>
        <p:spPr>
          <a:xfrm>
            <a:off x="1881895" y="3953347"/>
            <a:ext cx="210312" cy="100584"/>
          </a:xfrm>
          <a:prstGeom prst="rect">
            <a:avLst/>
          </a:prstGeom>
          <a:solidFill>
            <a:srgbClr val="3347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2" name="Straight Connector 11"/>
          <p:cNvCxnSpPr/>
          <p:nvPr/>
        </p:nvCxnSpPr>
        <p:spPr>
          <a:xfrm>
            <a:off x="1590819" y="1514528"/>
            <a:ext cx="0" cy="256032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23069" y="1505123"/>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Kronospan</a:t>
            </a:r>
            <a:r>
              <a:rPr kumimoji="0" lang="en-US" sz="700" b="0" i="0" u="none" strike="noStrike" kern="0" cap="none" spc="0" normalizeH="0" baseline="0" noProof="0" dirty="0">
                <a:ln>
                  <a:noFill/>
                </a:ln>
                <a:solidFill>
                  <a:schemeClr val="bg1"/>
                </a:solidFill>
                <a:effectLst/>
                <a:uLnTx/>
                <a:uFillTx/>
              </a:rPr>
              <a:t> M&amp;P </a:t>
            </a:r>
            <a:r>
              <a:rPr kumimoji="0" lang="en-US" sz="700" b="0" i="0" u="none" strike="noStrike" kern="0" cap="none" spc="0" normalizeH="0" baseline="0" noProof="0" dirty="0" err="1">
                <a:ln>
                  <a:noFill/>
                </a:ln>
                <a:solidFill>
                  <a:schemeClr val="bg1"/>
                </a:solidFill>
                <a:effectLst/>
                <a:uLnTx/>
                <a:uFillTx/>
              </a:rPr>
              <a:t>Kaindl</a:t>
            </a:r>
            <a:endParaRPr kumimoji="0" lang="en-US" sz="700" b="0" i="0" u="none" strike="noStrike" kern="0" cap="none" spc="0" normalizeH="0" baseline="0" noProof="0" dirty="0">
              <a:ln>
                <a:noFill/>
              </a:ln>
              <a:solidFill>
                <a:schemeClr val="bg1"/>
              </a:solidFill>
              <a:effectLst/>
              <a:uLnTx/>
              <a:uFillTx/>
            </a:endParaRPr>
          </a:p>
        </p:txBody>
      </p:sp>
      <p:sp>
        <p:nvSpPr>
          <p:cNvPr id="58" name="TextBox 57"/>
          <p:cNvSpPr txBox="1"/>
          <p:nvPr/>
        </p:nvSpPr>
        <p:spPr>
          <a:xfrm>
            <a:off x="323069" y="1676364"/>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Egger</a:t>
            </a:r>
          </a:p>
        </p:txBody>
      </p:sp>
      <p:sp>
        <p:nvSpPr>
          <p:cNvPr id="59" name="TextBox 58"/>
          <p:cNvSpPr txBox="1"/>
          <p:nvPr/>
        </p:nvSpPr>
        <p:spPr>
          <a:xfrm>
            <a:off x="323069" y="1847605"/>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Swiss </a:t>
            </a:r>
            <a:r>
              <a:rPr kumimoji="0" lang="en-US" sz="700" b="0" i="0" u="none" strike="noStrike" kern="0" cap="none" spc="0" normalizeH="0" baseline="0" noProof="0" dirty="0" err="1">
                <a:ln>
                  <a:noFill/>
                </a:ln>
                <a:solidFill>
                  <a:schemeClr val="bg1"/>
                </a:solidFill>
                <a:effectLst/>
                <a:uLnTx/>
                <a:uFillTx/>
              </a:rPr>
              <a:t>Krono</a:t>
            </a:r>
            <a:r>
              <a:rPr kumimoji="0" lang="en-US" sz="700" b="0" i="0" u="none" strike="noStrike" kern="0" cap="none" spc="0" normalizeH="0" baseline="0" noProof="0" dirty="0">
                <a:ln>
                  <a:noFill/>
                </a:ln>
                <a:solidFill>
                  <a:schemeClr val="bg1"/>
                </a:solidFill>
                <a:effectLst/>
                <a:uLnTx/>
                <a:uFillTx/>
              </a:rPr>
              <a:t> Group</a:t>
            </a:r>
          </a:p>
        </p:txBody>
      </p:sp>
      <p:sp>
        <p:nvSpPr>
          <p:cNvPr id="60" name="TextBox 59"/>
          <p:cNvSpPr txBox="1"/>
          <p:nvPr/>
        </p:nvSpPr>
        <p:spPr>
          <a:xfrm>
            <a:off x="323069" y="2018846"/>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Arauco</a:t>
            </a:r>
            <a:endParaRPr kumimoji="0" lang="en-US" sz="700" b="0" i="0" u="none" strike="noStrike" kern="0" cap="none" spc="0" normalizeH="0" baseline="0" noProof="0" dirty="0">
              <a:ln>
                <a:noFill/>
              </a:ln>
              <a:solidFill>
                <a:schemeClr val="bg1"/>
              </a:solidFill>
              <a:effectLst/>
              <a:uLnTx/>
              <a:uFillTx/>
            </a:endParaRPr>
          </a:p>
        </p:txBody>
      </p:sp>
      <p:sp>
        <p:nvSpPr>
          <p:cNvPr id="61" name="TextBox 60"/>
          <p:cNvSpPr txBox="1"/>
          <p:nvPr/>
        </p:nvSpPr>
        <p:spPr>
          <a:xfrm>
            <a:off x="323069" y="2190087"/>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Louisiana-Pacific</a:t>
            </a:r>
          </a:p>
        </p:txBody>
      </p:sp>
      <p:sp>
        <p:nvSpPr>
          <p:cNvPr id="62" name="TextBox 61"/>
          <p:cNvSpPr txBox="1"/>
          <p:nvPr/>
        </p:nvSpPr>
        <p:spPr>
          <a:xfrm>
            <a:off x="323069" y="2361328"/>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Sonae </a:t>
            </a:r>
            <a:r>
              <a:rPr kumimoji="0" lang="en-US" sz="700" b="0" i="0" u="none" strike="noStrike" kern="0" cap="none" spc="0" normalizeH="0" baseline="0" noProof="0" dirty="0" err="1">
                <a:ln>
                  <a:noFill/>
                </a:ln>
                <a:solidFill>
                  <a:schemeClr val="bg1"/>
                </a:solidFill>
                <a:effectLst/>
                <a:uLnTx/>
                <a:uFillTx/>
              </a:rPr>
              <a:t>Indústria</a:t>
            </a:r>
            <a:endParaRPr kumimoji="0" lang="en-US" sz="700" b="0" i="0" u="none" strike="noStrike" kern="0" cap="none" spc="0" normalizeH="0" baseline="0" noProof="0" dirty="0">
              <a:ln>
                <a:noFill/>
              </a:ln>
              <a:solidFill>
                <a:schemeClr val="bg1"/>
              </a:solidFill>
              <a:effectLst/>
              <a:uLnTx/>
              <a:uFillTx/>
            </a:endParaRPr>
          </a:p>
        </p:txBody>
      </p:sp>
      <p:sp>
        <p:nvSpPr>
          <p:cNvPr id="63" name="TextBox 62"/>
          <p:cNvSpPr txBox="1"/>
          <p:nvPr/>
        </p:nvSpPr>
        <p:spPr>
          <a:xfrm>
            <a:off x="323069" y="2532569"/>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Norbord</a:t>
            </a:r>
          </a:p>
        </p:txBody>
      </p:sp>
      <p:sp>
        <p:nvSpPr>
          <p:cNvPr id="64" name="TextBox 63"/>
          <p:cNvSpPr txBox="1"/>
          <p:nvPr/>
        </p:nvSpPr>
        <p:spPr>
          <a:xfrm>
            <a:off x="323069" y="2703810"/>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Georgia-Pacific</a:t>
            </a:r>
          </a:p>
        </p:txBody>
      </p:sp>
      <p:sp>
        <p:nvSpPr>
          <p:cNvPr id="65" name="TextBox 64"/>
          <p:cNvSpPr txBox="1"/>
          <p:nvPr/>
        </p:nvSpPr>
        <p:spPr>
          <a:xfrm>
            <a:off x="323069" y="2875051"/>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Duratex</a:t>
            </a:r>
            <a:endParaRPr kumimoji="0" lang="en-US" sz="700" b="0" i="0" u="none" strike="noStrike" kern="0" cap="none" spc="0" normalizeH="0" baseline="0" noProof="0" dirty="0">
              <a:ln>
                <a:noFill/>
              </a:ln>
              <a:solidFill>
                <a:schemeClr val="bg1"/>
              </a:solidFill>
              <a:effectLst/>
              <a:uLnTx/>
              <a:uFillTx/>
            </a:endParaRPr>
          </a:p>
        </p:txBody>
      </p:sp>
      <p:sp>
        <p:nvSpPr>
          <p:cNvPr id="66" name="TextBox 65"/>
          <p:cNvSpPr txBox="1"/>
          <p:nvPr/>
        </p:nvSpPr>
        <p:spPr>
          <a:xfrm>
            <a:off x="323069" y="3046292"/>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Pfleiderer</a:t>
            </a:r>
            <a:endParaRPr kumimoji="0" lang="en-US" sz="700" b="0" i="0" u="none" strike="noStrike" kern="0" cap="none" spc="0" normalizeH="0" baseline="0" noProof="0" dirty="0">
              <a:ln>
                <a:noFill/>
              </a:ln>
              <a:solidFill>
                <a:schemeClr val="bg1"/>
              </a:solidFill>
              <a:effectLst/>
              <a:uLnTx/>
              <a:uFillTx/>
            </a:endParaRPr>
          </a:p>
        </p:txBody>
      </p:sp>
      <p:sp>
        <p:nvSpPr>
          <p:cNvPr id="67" name="TextBox 66"/>
          <p:cNvSpPr txBox="1"/>
          <p:nvPr/>
        </p:nvSpPr>
        <p:spPr>
          <a:xfrm>
            <a:off x="323069" y="3217533"/>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bg1"/>
                </a:solidFill>
                <a:effectLst/>
                <a:uLnTx/>
                <a:uFillTx/>
              </a:rPr>
              <a:t>Weyerhaeuser</a:t>
            </a:r>
          </a:p>
        </p:txBody>
      </p:sp>
      <p:sp>
        <p:nvSpPr>
          <p:cNvPr id="68" name="TextBox 67"/>
          <p:cNvSpPr txBox="1"/>
          <p:nvPr/>
        </p:nvSpPr>
        <p:spPr>
          <a:xfrm>
            <a:off x="323069" y="3388774"/>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Kastamonu</a:t>
            </a:r>
            <a:r>
              <a:rPr kumimoji="0" lang="en-US" sz="700" b="0" i="0" u="none" strike="noStrike" kern="0" cap="none" spc="0" normalizeH="0" baseline="0" noProof="0" dirty="0">
                <a:ln>
                  <a:noFill/>
                </a:ln>
                <a:solidFill>
                  <a:schemeClr val="bg1"/>
                </a:solidFill>
                <a:effectLst/>
                <a:uLnTx/>
                <a:uFillTx/>
              </a:rPr>
              <a:t> </a:t>
            </a:r>
            <a:r>
              <a:rPr kumimoji="0" lang="en-US" sz="700" b="0" i="0" u="none" strike="noStrike" kern="0" cap="none" spc="0" normalizeH="0" baseline="0" noProof="0" dirty="0" err="1">
                <a:ln>
                  <a:noFill/>
                </a:ln>
                <a:solidFill>
                  <a:schemeClr val="bg1"/>
                </a:solidFill>
                <a:effectLst/>
                <a:uLnTx/>
                <a:uFillTx/>
              </a:rPr>
              <a:t>Entegre</a:t>
            </a:r>
            <a:endParaRPr kumimoji="0" lang="en-US" sz="700" b="0" i="0" u="none" strike="noStrike" kern="0" cap="none" spc="0" normalizeH="0" baseline="0" noProof="0" dirty="0">
              <a:ln>
                <a:noFill/>
              </a:ln>
              <a:solidFill>
                <a:schemeClr val="bg1"/>
              </a:solidFill>
              <a:effectLst/>
              <a:uLnTx/>
              <a:uFillTx/>
            </a:endParaRPr>
          </a:p>
        </p:txBody>
      </p:sp>
      <p:sp>
        <p:nvSpPr>
          <p:cNvPr id="69" name="TextBox 68"/>
          <p:cNvSpPr txBox="1"/>
          <p:nvPr/>
        </p:nvSpPr>
        <p:spPr>
          <a:xfrm>
            <a:off x="323069" y="3560015"/>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Swedspan</a:t>
            </a:r>
            <a:endParaRPr kumimoji="0" lang="en-US" sz="700" b="0" i="0" u="none" strike="noStrike" kern="0" cap="none" spc="0" normalizeH="0" baseline="0" noProof="0" dirty="0">
              <a:ln>
                <a:noFill/>
              </a:ln>
              <a:solidFill>
                <a:schemeClr val="bg1"/>
              </a:solidFill>
              <a:effectLst/>
              <a:uLnTx/>
              <a:uFillTx/>
            </a:endParaRPr>
          </a:p>
        </p:txBody>
      </p:sp>
      <p:sp>
        <p:nvSpPr>
          <p:cNvPr id="70" name="TextBox 69"/>
          <p:cNvSpPr txBox="1"/>
          <p:nvPr/>
        </p:nvSpPr>
        <p:spPr>
          <a:xfrm>
            <a:off x="323069" y="3731256"/>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Masisa</a:t>
            </a:r>
            <a:endParaRPr kumimoji="0" lang="en-US" sz="700" b="0" i="0" u="none" strike="noStrike" kern="0" cap="none" spc="0" normalizeH="0" baseline="0" noProof="0" dirty="0">
              <a:ln>
                <a:noFill/>
              </a:ln>
              <a:solidFill>
                <a:schemeClr val="bg1"/>
              </a:solidFill>
              <a:effectLst/>
              <a:uLnTx/>
              <a:uFillTx/>
            </a:endParaRPr>
          </a:p>
        </p:txBody>
      </p:sp>
      <p:sp>
        <p:nvSpPr>
          <p:cNvPr id="71" name="TextBox 70"/>
          <p:cNvSpPr txBox="1"/>
          <p:nvPr/>
        </p:nvSpPr>
        <p:spPr>
          <a:xfrm>
            <a:off x="323069" y="3902497"/>
            <a:ext cx="1280160" cy="20005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chemeClr val="bg1"/>
                </a:solidFill>
                <a:effectLst/>
                <a:uLnTx/>
                <a:uFillTx/>
              </a:rPr>
              <a:t>Finsa</a:t>
            </a:r>
            <a:endParaRPr kumimoji="0" lang="en-US" sz="700" b="0" i="0" u="none" strike="noStrike" kern="0" cap="none" spc="0" normalizeH="0" baseline="0" noProof="0" dirty="0">
              <a:ln>
                <a:noFill/>
              </a:ln>
              <a:solidFill>
                <a:schemeClr val="bg1"/>
              </a:solidFill>
              <a:effectLst/>
              <a:uLnTx/>
              <a:uFillTx/>
            </a:endParaRPr>
          </a:p>
        </p:txBody>
      </p:sp>
      <p:sp>
        <p:nvSpPr>
          <p:cNvPr id="78" name="TextBox 77"/>
          <p:cNvSpPr txBox="1"/>
          <p:nvPr/>
        </p:nvSpPr>
        <p:spPr>
          <a:xfrm>
            <a:off x="2087838" y="1275122"/>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4,000</a:t>
            </a:r>
          </a:p>
        </p:txBody>
      </p:sp>
      <p:sp>
        <p:nvSpPr>
          <p:cNvPr id="80" name="TextBox 79"/>
          <p:cNvSpPr txBox="1"/>
          <p:nvPr/>
        </p:nvSpPr>
        <p:spPr>
          <a:xfrm>
            <a:off x="2824043" y="1275122"/>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8,000</a:t>
            </a:r>
          </a:p>
        </p:txBody>
      </p:sp>
      <p:sp>
        <p:nvSpPr>
          <p:cNvPr id="81" name="TextBox 80"/>
          <p:cNvSpPr txBox="1"/>
          <p:nvPr/>
        </p:nvSpPr>
        <p:spPr>
          <a:xfrm>
            <a:off x="3543944" y="1275122"/>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12,000</a:t>
            </a:r>
          </a:p>
        </p:txBody>
      </p:sp>
      <p:sp>
        <p:nvSpPr>
          <p:cNvPr id="82" name="TextBox 81"/>
          <p:cNvSpPr txBox="1"/>
          <p:nvPr/>
        </p:nvSpPr>
        <p:spPr>
          <a:xfrm>
            <a:off x="4280149" y="1275122"/>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16,000</a:t>
            </a:r>
          </a:p>
        </p:txBody>
      </p:sp>
      <p:sp>
        <p:nvSpPr>
          <p:cNvPr id="83" name="TextBox 82"/>
          <p:cNvSpPr txBox="1"/>
          <p:nvPr/>
        </p:nvSpPr>
        <p:spPr>
          <a:xfrm>
            <a:off x="1077496" y="1275122"/>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‘000 m</a:t>
            </a:r>
            <a:r>
              <a:rPr kumimoji="0" lang="en-US" sz="600" b="0" i="0" u="none" strike="noStrike" kern="0" cap="none" spc="0" normalizeH="0" baseline="30000" noProof="0" dirty="0">
                <a:ln>
                  <a:noFill/>
                </a:ln>
                <a:solidFill>
                  <a:schemeClr val="bg1"/>
                </a:solidFill>
                <a:effectLst/>
                <a:uLnTx/>
                <a:uFillTx/>
              </a:rPr>
              <a:t>3</a:t>
            </a:r>
          </a:p>
        </p:txBody>
      </p:sp>
      <p:sp>
        <p:nvSpPr>
          <p:cNvPr id="84" name="Rectangle 83"/>
          <p:cNvSpPr/>
          <p:nvPr/>
        </p:nvSpPr>
        <p:spPr>
          <a:xfrm>
            <a:off x="1590819" y="3953347"/>
            <a:ext cx="292608" cy="100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TextBox 85"/>
          <p:cNvSpPr txBox="1"/>
          <p:nvPr/>
        </p:nvSpPr>
        <p:spPr>
          <a:xfrm>
            <a:off x="102573" y="4918245"/>
            <a:ext cx="6825765" cy="169277"/>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sz="500" b="0" i="0" u="none" strike="noStrike" kern="0" cap="none" spc="0" normalizeH="0" baseline="0" noProof="0">
                <a:ln>
                  <a:noFill/>
                </a:ln>
                <a:solidFill>
                  <a:schemeClr val="bg1"/>
                </a:solidFill>
                <a:effectLst/>
                <a:uLnTx/>
                <a:uFillTx/>
              </a:rPr>
              <a:t>Source: Sonae </a:t>
            </a:r>
            <a:r>
              <a:rPr kumimoji="0" lang="en-US" sz="500" b="0" i="0" u="none" strike="noStrike" kern="0" cap="none" spc="0" normalizeH="0" baseline="0" noProof="0" dirty="0" err="1">
                <a:ln>
                  <a:noFill/>
                </a:ln>
                <a:solidFill>
                  <a:schemeClr val="bg1"/>
                </a:solidFill>
                <a:effectLst/>
                <a:uLnTx/>
                <a:uFillTx/>
              </a:rPr>
              <a:t>Indústria</a:t>
            </a:r>
            <a:r>
              <a:rPr kumimoji="0" lang="en-US" sz="500" b="0" i="0" u="none" strike="noStrike" kern="0" cap="none" spc="0" normalizeH="0" baseline="0" noProof="0" dirty="0">
                <a:ln>
                  <a:noFill/>
                </a:ln>
                <a:solidFill>
                  <a:schemeClr val="bg1"/>
                </a:solidFill>
                <a:effectLst/>
                <a:uLnTx/>
                <a:uFillTx/>
              </a:rPr>
              <a:t> investor</a:t>
            </a:r>
            <a:r>
              <a:rPr kumimoji="0" lang="en-US" sz="500" b="0" i="0" u="none" strike="noStrike" kern="0" cap="none" spc="0" normalizeH="0" noProof="0" dirty="0">
                <a:ln>
                  <a:noFill/>
                </a:ln>
                <a:solidFill>
                  <a:schemeClr val="bg1"/>
                </a:solidFill>
                <a:effectLst/>
                <a:uLnTx/>
                <a:uFillTx/>
              </a:rPr>
              <a:t> presentation – February 2016</a:t>
            </a:r>
          </a:p>
        </p:txBody>
      </p:sp>
      <p:sp>
        <p:nvSpPr>
          <p:cNvPr id="87" name="Rectangle 86"/>
          <p:cNvSpPr/>
          <p:nvPr/>
        </p:nvSpPr>
        <p:spPr>
          <a:xfrm>
            <a:off x="1588489" y="4178522"/>
            <a:ext cx="93785" cy="75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p:cNvSpPr/>
          <p:nvPr/>
        </p:nvSpPr>
        <p:spPr>
          <a:xfrm>
            <a:off x="2274271" y="4178522"/>
            <a:ext cx="93785" cy="7526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p:cNvSpPr/>
          <p:nvPr/>
        </p:nvSpPr>
        <p:spPr>
          <a:xfrm>
            <a:off x="3006967" y="4178522"/>
            <a:ext cx="93785" cy="7526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TextBox 89"/>
          <p:cNvSpPr txBox="1"/>
          <p:nvPr/>
        </p:nvSpPr>
        <p:spPr>
          <a:xfrm>
            <a:off x="1572018" y="4123821"/>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PB</a:t>
            </a:r>
          </a:p>
        </p:txBody>
      </p:sp>
      <p:sp>
        <p:nvSpPr>
          <p:cNvPr id="91" name="TextBox 90"/>
          <p:cNvSpPr txBox="1"/>
          <p:nvPr/>
        </p:nvSpPr>
        <p:spPr>
          <a:xfrm>
            <a:off x="2308223" y="4123821"/>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MDF</a:t>
            </a:r>
          </a:p>
        </p:txBody>
      </p:sp>
      <p:sp>
        <p:nvSpPr>
          <p:cNvPr id="92" name="TextBox 91"/>
          <p:cNvSpPr txBox="1"/>
          <p:nvPr/>
        </p:nvSpPr>
        <p:spPr>
          <a:xfrm>
            <a:off x="3028124" y="4123821"/>
            <a:ext cx="445765"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chemeClr val="bg1"/>
                </a:solidFill>
                <a:effectLst/>
                <a:uLnTx/>
                <a:uFillTx/>
              </a:rPr>
              <a:t>OSB</a:t>
            </a:r>
          </a:p>
        </p:txBody>
      </p:sp>
    </p:spTree>
    <p:extLst>
      <p:ext uri="{BB962C8B-B14F-4D97-AF65-F5344CB8AC3E}">
        <p14:creationId xmlns:p14="http://schemas.microsoft.com/office/powerpoint/2010/main" val="336389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258" y="968374"/>
            <a:ext cx="9146516" cy="332533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sz="2200" dirty="0">
                <a:solidFill>
                  <a:schemeClr val="accent6"/>
                </a:solidFill>
              </a:rPr>
              <a:t>IMPORTANT MILESTONE APPROACHING:</a:t>
            </a:r>
            <a:br>
              <a:rPr lang="en-US" sz="2200" dirty="0">
                <a:solidFill>
                  <a:schemeClr val="accent6"/>
                </a:solidFill>
              </a:rPr>
            </a:br>
            <a:r>
              <a:rPr lang="en-US" sz="2200" dirty="0">
                <a:solidFill>
                  <a:schemeClr val="tx2"/>
                </a:solidFill>
              </a:rPr>
              <a:t>FIRST COMMERCIAL CUSTOMER</a:t>
            </a:r>
          </a:p>
        </p:txBody>
      </p:sp>
      <p:sp>
        <p:nvSpPr>
          <p:cNvPr id="30" name="Rectangle 29"/>
          <p:cNvSpPr/>
          <p:nvPr/>
        </p:nvSpPr>
        <p:spPr>
          <a:xfrm>
            <a:off x="0" y="4293707"/>
            <a:ext cx="9144000" cy="84979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58330" y="4376167"/>
            <a:ext cx="8786928" cy="369332"/>
          </a:xfrm>
          <a:prstGeom prst="rect">
            <a:avLst/>
          </a:prstGeom>
          <a:noFill/>
        </p:spPr>
        <p:txBody>
          <a:bodyPr wrap="square" rtlCol="0">
            <a:spAutoFit/>
          </a:bodyPr>
          <a:lstStyle>
            <a:defPPr>
              <a:defRPr lang="en-US"/>
            </a:defPPr>
            <a:lvl1pPr>
              <a:defRPr>
                <a:solidFill>
                  <a:schemeClr val="bg1"/>
                </a:solidFill>
              </a:defRPr>
            </a:lvl1pPr>
          </a:lstStyle>
          <a:p>
            <a:r>
              <a:rPr lang="en-US" dirty="0"/>
              <a:t>FIRST COMMERCIAL CUSTOMER IS ONLY THE START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l="-45034" r="-38153"/>
          <a:stretch/>
        </p:blipFill>
        <p:spPr>
          <a:xfrm>
            <a:off x="940319" y="1685871"/>
            <a:ext cx="2180900" cy="2242156"/>
          </a:xfrm>
          <a:prstGeom prst="ellipse">
            <a:avLst/>
          </a:prstGeom>
          <a:solidFill>
            <a:schemeClr val="bg1"/>
          </a:solidFill>
        </p:spPr>
      </p:pic>
      <p:sp>
        <p:nvSpPr>
          <p:cNvPr id="5" name="TextBox 4"/>
          <p:cNvSpPr txBox="1"/>
          <p:nvPr/>
        </p:nvSpPr>
        <p:spPr>
          <a:xfrm>
            <a:off x="297467" y="1045632"/>
            <a:ext cx="4482351" cy="523220"/>
          </a:xfrm>
          <a:prstGeom prst="rect">
            <a:avLst/>
          </a:prstGeom>
          <a:noFill/>
        </p:spPr>
        <p:txBody>
          <a:bodyPr wrap="square" rtlCol="0">
            <a:spAutoFit/>
          </a:bodyPr>
          <a:lstStyle/>
          <a:p>
            <a:r>
              <a:rPr lang="en-US" sz="2800" b="1" dirty="0">
                <a:solidFill>
                  <a:schemeClr val="accent6"/>
                </a:solidFill>
              </a:rPr>
              <a:t>IB &amp; </a:t>
            </a:r>
            <a:r>
              <a:rPr lang="en-US" sz="2800" b="1" dirty="0" err="1">
                <a:solidFill>
                  <a:schemeClr val="accent6"/>
                </a:solidFill>
              </a:rPr>
              <a:t>MoR</a:t>
            </a:r>
            <a:r>
              <a:rPr lang="en-US" sz="2800" b="1" dirty="0">
                <a:solidFill>
                  <a:schemeClr val="accent6"/>
                </a:solidFill>
              </a:rPr>
              <a:t> </a:t>
            </a:r>
            <a:r>
              <a:rPr lang="en-US" sz="2800" dirty="0">
                <a:solidFill>
                  <a:schemeClr val="accent6"/>
                </a:solidFill>
              </a:rPr>
              <a:t>testing</a:t>
            </a:r>
            <a:endParaRPr lang="en-US" sz="2800" b="1" dirty="0">
              <a:solidFill>
                <a:schemeClr val="accent2"/>
              </a:solidFill>
            </a:endParaRPr>
          </a:p>
        </p:txBody>
      </p:sp>
      <p:sp>
        <p:nvSpPr>
          <p:cNvPr id="16" name="TextBox 15"/>
          <p:cNvSpPr txBox="1"/>
          <p:nvPr/>
        </p:nvSpPr>
        <p:spPr>
          <a:xfrm>
            <a:off x="4829944" y="1045632"/>
            <a:ext cx="4166602" cy="523220"/>
          </a:xfrm>
          <a:prstGeom prst="rect">
            <a:avLst/>
          </a:prstGeom>
          <a:noFill/>
        </p:spPr>
        <p:txBody>
          <a:bodyPr wrap="square" rtlCol="0">
            <a:spAutoFit/>
          </a:bodyPr>
          <a:lstStyle/>
          <a:p>
            <a:r>
              <a:rPr lang="en-US" sz="2800" b="1" dirty="0">
                <a:solidFill>
                  <a:srgbClr val="506E94"/>
                </a:solidFill>
              </a:rPr>
              <a:t>PROCESS </a:t>
            </a:r>
            <a:r>
              <a:rPr lang="en-US" sz="2800" dirty="0">
                <a:solidFill>
                  <a:srgbClr val="506E94"/>
                </a:solidFill>
              </a:rPr>
              <a:t>testing</a:t>
            </a:r>
            <a:endParaRPr lang="en-US" sz="2800" dirty="0">
              <a:solidFill>
                <a:schemeClr val="accent2"/>
              </a:solidFill>
            </a:endParaRPr>
          </a:p>
        </p:txBody>
      </p:sp>
      <p:sp>
        <p:nvSpPr>
          <p:cNvPr id="22" name="Footer Placeholder 3"/>
          <p:cNvSpPr>
            <a:spLocks noGrp="1"/>
          </p:cNvSpPr>
          <p:nvPr>
            <p:ph type="ftr" sz="quarter" idx="11"/>
          </p:nvPr>
        </p:nvSpPr>
        <p:spPr>
          <a:xfrm>
            <a:off x="5705427" y="4857750"/>
            <a:ext cx="2895600" cy="285750"/>
          </a:xfrm>
        </p:spPr>
        <p:txBody>
          <a:bodyPr/>
          <a:lstStyle/>
          <a:p>
            <a:r>
              <a:rPr lang="en-US" dirty="0">
                <a:solidFill>
                  <a:schemeClr val="bg1">
                    <a:lumMod val="85000"/>
                  </a:schemeClr>
                </a:solidFill>
              </a:rPr>
              <a:t>ECOSYNTHETIX INC.</a:t>
            </a:r>
          </a:p>
        </p:txBody>
      </p:sp>
      <p:sp>
        <p:nvSpPr>
          <p:cNvPr id="24" name="Slide Number Placeholder 4"/>
          <p:cNvSpPr>
            <a:spLocks noGrp="1"/>
          </p:cNvSpPr>
          <p:nvPr>
            <p:ph type="sldNum" sz="quarter" idx="12"/>
          </p:nvPr>
        </p:nvSpPr>
        <p:spPr>
          <a:xfrm>
            <a:off x="8605813" y="4857750"/>
            <a:ext cx="390733" cy="285750"/>
          </a:xfrm>
        </p:spPr>
        <p:txBody>
          <a:bodyPr/>
          <a:lstStyle/>
          <a:p>
            <a:fld id="{289FE1A4-8209-284C-AC0E-E26D610CCB61}" type="slidenum">
              <a:rPr lang="en-US" smtClean="0">
                <a:solidFill>
                  <a:srgbClr val="D9D9D9"/>
                </a:solidFill>
              </a:rPr>
              <a:t>9</a:t>
            </a:fld>
            <a:endParaRPr lang="en-US" dirty="0">
              <a:solidFill>
                <a:srgbClr val="D9D9D9"/>
              </a:solidFill>
            </a:endParaRPr>
          </a:p>
        </p:txBody>
      </p:sp>
      <p:sp>
        <p:nvSpPr>
          <p:cNvPr id="35" name="Rectangle 34"/>
          <p:cNvSpPr/>
          <p:nvPr/>
        </p:nvSpPr>
        <p:spPr>
          <a:xfrm>
            <a:off x="-1" y="-1"/>
            <a:ext cx="224113" cy="968375"/>
          </a:xfrm>
          <a:prstGeom prst="rect">
            <a:avLst/>
          </a:prstGeom>
          <a:solidFill>
            <a:srgbClr val="506E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3"/>
          <a:srcRect l="16667" r="16667"/>
          <a:stretch/>
        </p:blipFill>
        <p:spPr>
          <a:xfrm>
            <a:off x="5705427" y="1685871"/>
            <a:ext cx="2237162" cy="2237162"/>
          </a:xfrm>
          <a:prstGeom prst="ellipse">
            <a:avLst/>
          </a:prstGeom>
          <a:ln>
            <a:noFill/>
          </a:ln>
        </p:spPr>
      </p:pic>
      <p:pic>
        <p:nvPicPr>
          <p:cNvPr id="2" name="Picture 1"/>
          <p:cNvPicPr>
            <a:picLocks noChangeAspect="1"/>
          </p:cNvPicPr>
          <p:nvPr/>
        </p:nvPicPr>
        <p:blipFill>
          <a:blip r:embed="rId4">
            <a:duotone>
              <a:schemeClr val="accent2">
                <a:shade val="45000"/>
                <a:satMod val="135000"/>
              </a:schemeClr>
              <a:prstClr val="white"/>
            </a:duotone>
          </a:blip>
          <a:stretch>
            <a:fillRect/>
          </a:stretch>
        </p:blipFill>
        <p:spPr>
          <a:xfrm>
            <a:off x="961100" y="1918952"/>
            <a:ext cx="1913514" cy="1767609"/>
          </a:xfrm>
          <a:prstGeom prst="rect">
            <a:avLst/>
          </a:prstGeom>
        </p:spPr>
      </p:pic>
      <p:pic>
        <p:nvPicPr>
          <p:cNvPr id="18" name="Picture 17"/>
          <p:cNvPicPr>
            <a:picLocks noChangeAspect="1"/>
          </p:cNvPicPr>
          <p:nvPr/>
        </p:nvPicPr>
        <p:blipFill>
          <a:blip r:embed="rId4">
            <a:duotone>
              <a:schemeClr val="accent2">
                <a:shade val="45000"/>
                <a:satMod val="135000"/>
              </a:schemeClr>
              <a:prstClr val="white"/>
            </a:duotone>
          </a:blip>
          <a:stretch>
            <a:fillRect/>
          </a:stretch>
        </p:blipFill>
        <p:spPr>
          <a:xfrm>
            <a:off x="5888032" y="1918952"/>
            <a:ext cx="1913514" cy="1767609"/>
          </a:xfrm>
          <a:prstGeom prst="rect">
            <a:avLst/>
          </a:prstGeom>
        </p:spPr>
      </p:pic>
    </p:spTree>
    <p:extLst>
      <p:ext uri="{BB962C8B-B14F-4D97-AF65-F5344CB8AC3E}">
        <p14:creationId xmlns:p14="http://schemas.microsoft.com/office/powerpoint/2010/main" val="3296677795"/>
      </p:ext>
    </p:extLst>
  </p:cSld>
  <p:clrMapOvr>
    <a:masterClrMapping/>
  </p:clrMapOvr>
</p:sld>
</file>

<file path=ppt/theme/theme1.xml><?xml version="1.0" encoding="utf-8"?>
<a:theme xmlns:a="http://schemas.openxmlformats.org/drawingml/2006/main" name="Office Theme">
  <a:themeElements>
    <a:clrScheme name="EcoSynthetix">
      <a:dk1>
        <a:srgbClr val="000000"/>
      </a:dk1>
      <a:lt1>
        <a:srgbClr val="FFFFFF"/>
      </a:lt1>
      <a:dk2>
        <a:srgbClr val="434342"/>
      </a:dk2>
      <a:lt2>
        <a:srgbClr val="CDD7D9"/>
      </a:lt2>
      <a:accent1>
        <a:srgbClr val="244F26"/>
      </a:accent1>
      <a:accent2>
        <a:srgbClr val="8DC63F"/>
      </a:accent2>
      <a:accent3>
        <a:srgbClr val="08A1D9"/>
      </a:accent3>
      <a:accent4>
        <a:srgbClr val="F96A1B"/>
      </a:accent4>
      <a:accent5>
        <a:srgbClr val="C2AD8D"/>
      </a:accent5>
      <a:accent6>
        <a:srgbClr val="506E94"/>
      </a:accent6>
      <a:hlink>
        <a:srgbClr val="5F5F5F"/>
      </a:hlink>
      <a:folHlink>
        <a:srgbClr val="969696"/>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coSynthetix">
      <a:dk1>
        <a:srgbClr val="000000"/>
      </a:dk1>
      <a:lt1>
        <a:srgbClr val="FFFFFF"/>
      </a:lt1>
      <a:dk2>
        <a:srgbClr val="434342"/>
      </a:dk2>
      <a:lt2>
        <a:srgbClr val="CDD7D9"/>
      </a:lt2>
      <a:accent1>
        <a:srgbClr val="244F26"/>
      </a:accent1>
      <a:accent2>
        <a:srgbClr val="8DC63F"/>
      </a:accent2>
      <a:accent3>
        <a:srgbClr val="08A1D9"/>
      </a:accent3>
      <a:accent4>
        <a:srgbClr val="F96A1B"/>
      </a:accent4>
      <a:accent5>
        <a:srgbClr val="C2AD8D"/>
      </a:accent5>
      <a:accent6>
        <a:srgbClr val="506E94"/>
      </a:accent6>
      <a:hlink>
        <a:srgbClr val="5F5F5F"/>
      </a:hlink>
      <a:folHlink>
        <a:srgbClr val="969696"/>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9197</TotalTime>
  <Words>1782</Words>
  <Application>Microsoft Office PowerPoint</Application>
  <PresentationFormat>On-screen Show (16:9)</PresentationFormat>
  <Paragraphs>212</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ＭＳ Ｐゴシック</vt:lpstr>
      <vt:lpstr>Arial</vt:lpstr>
      <vt:lpstr>Calibri</vt:lpstr>
      <vt:lpstr>LFT Etica Regular</vt:lpstr>
      <vt:lpstr>News Gothic MT</vt:lpstr>
      <vt:lpstr>Times</vt:lpstr>
      <vt:lpstr>Office Theme</vt:lpstr>
      <vt:lpstr>1_Office Theme</vt:lpstr>
      <vt:lpstr>EcoSynthetix Inc.</vt:lpstr>
      <vt:lpstr>FORWARD LOOKING STATEMENTS</vt:lpstr>
      <vt:lpstr>PowerPoint Presentation</vt:lpstr>
      <vt:lpstr>FORMALDEHYDE: A HAZARDOUS INGREDIENT IN WOOD COMPOSITE BINDERS</vt:lpstr>
      <vt:lpstr>JULY 27, 2016 – WASHINGTON - The U.S. Environmental Protection Agency (EPA) today moves to reduce exposure to formaldehyde vapors from certain wood products produced domestically or imported into the United States.  One year after the rule is published, composite wood products that are sold, supplied, offered for sale, manufactured, or imported in the United States will need to be labeled as TSCA Title VI compliant. These products include: hardwood plywood, medium-density fiberboard, particleboard as well as household and other finished goods containing these products. </vt:lpstr>
      <vt:lpstr> “Wal-Mart Stores Inc. is asking suppliers to remove formaldehyde…from their products, part of an effort to eliminate controversial chemicals from household goods.  </vt:lpstr>
      <vt:lpstr>DURABIND:  PERFORMANCE FOR MASS ADOPTION</vt:lpstr>
      <vt:lpstr>WOOD COMPOSITE TRIAL PROGRESS</vt:lpstr>
      <vt:lpstr>IMPORTANT MILESTONE APPROACHING: FIRST COMMERCIAL CUSTOMER</vt:lpstr>
      <vt:lpstr>MASSIVE MARKET POTENTIAL FOR A  NO ADDED FORMALDEHYDE LEADER</vt:lpstr>
      <vt:lpstr>DURABIND VALUE PROPOSITION WILL  ENABLE BROAD ADOPTION </vt:lpstr>
      <vt:lpstr>CHALLENGING PAPER MARKET CONDITIONS PERSIST</vt:lpstr>
      <vt:lpstr>FINANCIALS</vt:lpstr>
      <vt:lpstr>OPERATING COST</vt:lpstr>
      <vt:lpstr>OUR FUNDAMENTALS</vt:lpstr>
      <vt:lpstr>DURABIND:  NO ADDED FORMALDEHYDE …NO PROBLEM!</vt:lpstr>
      <vt:lpstr>POSITIONED TO BECOME LEADING NO ADDED FORMALDEHYDE SOLUTIONS COMPANY</vt:lpstr>
      <vt:lpstr>CORPORATE OVERVIEW</vt:lpstr>
      <vt:lpstr>EcoSynthetix Inc.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Moniz</dc:creator>
  <cp:lastModifiedBy>Ross Marshall</cp:lastModifiedBy>
  <cp:revision>484</cp:revision>
  <cp:lastPrinted>2016-06-23T20:50:04Z</cp:lastPrinted>
  <dcterms:created xsi:type="dcterms:W3CDTF">2016-04-18T20:31:53Z</dcterms:created>
  <dcterms:modified xsi:type="dcterms:W3CDTF">2016-08-10T23:06:37Z</dcterms:modified>
</cp:coreProperties>
</file>